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notesMasterIdLst>
    <p:notesMasterId r:id="rId25"/>
  </p:notesMasterIdLst>
  <p:sldIdLst>
    <p:sldId id="399" r:id="rId2"/>
    <p:sldId id="421" r:id="rId3"/>
    <p:sldId id="388" r:id="rId4"/>
    <p:sldId id="419" r:id="rId5"/>
    <p:sldId id="420" r:id="rId6"/>
    <p:sldId id="379" r:id="rId7"/>
    <p:sldId id="306" r:id="rId8"/>
    <p:sldId id="422" r:id="rId9"/>
    <p:sldId id="425" r:id="rId10"/>
    <p:sldId id="423" r:id="rId11"/>
    <p:sldId id="387" r:id="rId12"/>
    <p:sldId id="391" r:id="rId13"/>
    <p:sldId id="392" r:id="rId14"/>
    <p:sldId id="403" r:id="rId15"/>
    <p:sldId id="402" r:id="rId16"/>
    <p:sldId id="404" r:id="rId17"/>
    <p:sldId id="397" r:id="rId18"/>
    <p:sldId id="406" r:id="rId19"/>
    <p:sldId id="395" r:id="rId20"/>
    <p:sldId id="424" r:id="rId21"/>
    <p:sldId id="426" r:id="rId22"/>
    <p:sldId id="427" r:id="rId23"/>
    <p:sldId id="428" r:id="rId24"/>
  </p:sldIdLst>
  <p:sldSz cx="9144000" cy="6858000" type="screen4x3"/>
  <p:notesSz cx="7315200" cy="9601200"/>
  <p:custDataLst>
    <p:tags r:id="rId2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FF"/>
    <a:srgbClr val="D2E3F6"/>
    <a:srgbClr val="CCFFFF"/>
    <a:srgbClr val="CCECFF"/>
    <a:srgbClr val="466221"/>
    <a:srgbClr val="1D9A78"/>
    <a:srgbClr val="BC770B"/>
    <a:srgbClr val="B74919"/>
    <a:srgbClr val="0298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796" autoAdjust="0"/>
  </p:normalViewPr>
  <p:slideViewPr>
    <p:cSldViewPr showGuides="1">
      <p:cViewPr varScale="1">
        <p:scale>
          <a:sx n="101" d="100"/>
          <a:sy n="101" d="100"/>
        </p:scale>
        <p:origin x="1170" y="10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28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56" tIns="48328" rIns="96656" bIns="48328" rtlCol="0"/>
          <a:lstStyle>
            <a:lvl1pPr algn="l">
              <a:defRPr sz="1200" smtClean="0"/>
            </a:lvl1pPr>
          </a:lstStyle>
          <a:p>
            <a:pPr>
              <a:defRPr/>
            </a:pPr>
            <a:endParaRPr lang="en-US"/>
          </a:p>
        </p:txBody>
      </p:sp>
      <p:sp>
        <p:nvSpPr>
          <p:cNvPr id="3" name="Date Placeholder 2"/>
          <p:cNvSpPr>
            <a:spLocks noGrp="1"/>
          </p:cNvSpPr>
          <p:nvPr>
            <p:ph type="dt" idx="1"/>
          </p:nvPr>
        </p:nvSpPr>
        <p:spPr>
          <a:xfrm>
            <a:off x="4143588" y="1"/>
            <a:ext cx="3169920" cy="480060"/>
          </a:xfrm>
          <a:prstGeom prst="rect">
            <a:avLst/>
          </a:prstGeom>
        </p:spPr>
        <p:txBody>
          <a:bodyPr vert="horz" lIns="96656" tIns="48328" rIns="96656" bIns="48328" rtlCol="0"/>
          <a:lstStyle>
            <a:lvl1pPr algn="r">
              <a:defRPr sz="1200" smtClean="0"/>
            </a:lvl1pPr>
          </a:lstStyle>
          <a:p>
            <a:pPr>
              <a:defRPr/>
            </a:pPr>
            <a:fld id="{0CE01A6C-4BC3-4B10-9BBC-3CD0E1778B6D}" type="datetimeFigureOut">
              <a:rPr lang="en-US"/>
              <a:pPr>
                <a:defRPr/>
              </a:pPr>
              <a:t>3/5/2016</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6" tIns="48328" rIns="96656" bIns="48328" rtlCol="0" anchor="ctr"/>
          <a:lstStyle/>
          <a:p>
            <a:pPr lvl="0"/>
            <a:endParaRPr lang="en-US" noProof="0" smtClean="0"/>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6656" tIns="48328" rIns="96656" bIns="4832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56" tIns="48328" rIns="96656" bIns="48328"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4143588" y="9119474"/>
            <a:ext cx="3169920" cy="480060"/>
          </a:xfrm>
          <a:prstGeom prst="rect">
            <a:avLst/>
          </a:prstGeom>
        </p:spPr>
        <p:txBody>
          <a:bodyPr vert="horz" lIns="96656" tIns="48328" rIns="96656" bIns="48328" rtlCol="0" anchor="b"/>
          <a:lstStyle>
            <a:lvl1pPr algn="r">
              <a:defRPr sz="1200" smtClean="0"/>
            </a:lvl1pPr>
          </a:lstStyle>
          <a:p>
            <a:pPr>
              <a:defRPr/>
            </a:pPr>
            <a:fld id="{8D81B478-866A-43D2-B7D3-75155E7A0EA1}" type="slidenum">
              <a:rPr lang="en-US"/>
              <a:pPr>
                <a:defRPr/>
              </a:pPr>
              <a:t>‹#›</a:t>
            </a:fld>
            <a:endParaRPr lang="en-US"/>
          </a:p>
        </p:txBody>
      </p:sp>
    </p:spTree>
    <p:extLst>
      <p:ext uri="{BB962C8B-B14F-4D97-AF65-F5344CB8AC3E}">
        <p14:creationId xmlns:p14="http://schemas.microsoft.com/office/powerpoint/2010/main" val="13350824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Abstract:</a:t>
            </a:r>
          </a:p>
          <a:p>
            <a:r>
              <a:rPr lang="en-US" b="1" dirty="0"/>
              <a:t>Replacing the Standard Introductory Biology, Chemistry and Physics Laboratories: Implementing a Single Cross-Disciplinary Course</a:t>
            </a:r>
          </a:p>
          <a:p>
            <a:r>
              <a:rPr lang="en-US" dirty="0"/>
              <a:t>The Cross-Disciplinary Laboratory (X-Lab) at the University of Florida is a new, two-semester, six-credit course developed with support from HHMI that integrates biology, chemistry, and physics laboratory coursework. The X-Lab replaces the standard two-semester lab courses in each discipline that are typically required of students in most life sciences majors. Development and deployment of the X-Lab required strategies for obtaining the participation of multiple departments spread across multiple colleges, in addition to endorsement at a variety of administrative levels. The X-Lab has now been approved as meeting the traditional biology, chemistry and physics laboratory course requirements for all undergraduate STEM majors, as well as graduate programs in the Schools of Medicine, Dentistry and Veterinary Medicine. Student pre and post surveys (RISC and SURE) are positive, indicating that the X-Lab experience meets or exceeds the learning gains of a research experience and outperforms the student engagement of apprentice-based research.</a:t>
            </a:r>
          </a:p>
        </p:txBody>
      </p:sp>
      <p:sp>
        <p:nvSpPr>
          <p:cNvPr id="4" name="Slide Number Placeholder 3"/>
          <p:cNvSpPr>
            <a:spLocks noGrp="1"/>
          </p:cNvSpPr>
          <p:nvPr>
            <p:ph type="sldNum" sz="quarter" idx="10"/>
          </p:nvPr>
        </p:nvSpPr>
        <p:spPr/>
        <p:txBody>
          <a:bodyPr/>
          <a:lstStyle/>
          <a:p>
            <a:pPr>
              <a:defRPr/>
            </a:pPr>
            <a:fld id="{8D81B478-866A-43D2-B7D3-75155E7A0EA1}" type="slidenum">
              <a:rPr lang="en-US" smtClean="0"/>
              <a:pPr>
                <a:defRPr/>
              </a:pPr>
              <a:t>1</a:t>
            </a:fld>
            <a:endParaRPr lang="en-US"/>
          </a:p>
        </p:txBody>
      </p:sp>
    </p:spTree>
    <p:extLst>
      <p:ext uri="{BB962C8B-B14F-4D97-AF65-F5344CB8AC3E}">
        <p14:creationId xmlns:p14="http://schemas.microsoft.com/office/powerpoint/2010/main" val="9438003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85325" indent="-302047" eaLnBrk="0" hangingPunct="0">
              <a:defRPr>
                <a:solidFill>
                  <a:schemeClr val="tx1"/>
                </a:solidFill>
                <a:latin typeface="Arial" charset="0"/>
              </a:defRPr>
            </a:lvl2pPr>
            <a:lvl3pPr marL="1208192" indent="-241638" eaLnBrk="0" hangingPunct="0">
              <a:defRPr>
                <a:solidFill>
                  <a:schemeClr val="tx1"/>
                </a:solidFill>
                <a:latin typeface="Arial" charset="0"/>
              </a:defRPr>
            </a:lvl3pPr>
            <a:lvl4pPr marL="1691468" indent="-241638" eaLnBrk="0" hangingPunct="0">
              <a:defRPr>
                <a:solidFill>
                  <a:schemeClr val="tx1"/>
                </a:solidFill>
                <a:latin typeface="Arial" charset="0"/>
              </a:defRPr>
            </a:lvl4pPr>
            <a:lvl5pPr marL="2174744" indent="-241638" eaLnBrk="0" hangingPunct="0">
              <a:defRPr>
                <a:solidFill>
                  <a:schemeClr val="tx1"/>
                </a:solidFill>
                <a:latin typeface="Arial" charset="0"/>
              </a:defRPr>
            </a:lvl5pPr>
            <a:lvl6pPr marL="2658022" indent="-241638" eaLnBrk="0" fontAlgn="base" hangingPunct="0">
              <a:spcBef>
                <a:spcPct val="0"/>
              </a:spcBef>
              <a:spcAft>
                <a:spcPct val="0"/>
              </a:spcAft>
              <a:defRPr>
                <a:solidFill>
                  <a:schemeClr val="tx1"/>
                </a:solidFill>
                <a:latin typeface="Arial" charset="0"/>
              </a:defRPr>
            </a:lvl6pPr>
            <a:lvl7pPr marL="3141298" indent="-241638" eaLnBrk="0" fontAlgn="base" hangingPunct="0">
              <a:spcBef>
                <a:spcPct val="0"/>
              </a:spcBef>
              <a:spcAft>
                <a:spcPct val="0"/>
              </a:spcAft>
              <a:defRPr>
                <a:solidFill>
                  <a:schemeClr val="tx1"/>
                </a:solidFill>
                <a:latin typeface="Arial" charset="0"/>
              </a:defRPr>
            </a:lvl7pPr>
            <a:lvl8pPr marL="3624574" indent="-241638" eaLnBrk="0" fontAlgn="base" hangingPunct="0">
              <a:spcBef>
                <a:spcPct val="0"/>
              </a:spcBef>
              <a:spcAft>
                <a:spcPct val="0"/>
              </a:spcAft>
              <a:defRPr>
                <a:solidFill>
                  <a:schemeClr val="tx1"/>
                </a:solidFill>
                <a:latin typeface="Arial" charset="0"/>
              </a:defRPr>
            </a:lvl8pPr>
            <a:lvl9pPr marL="4107851" indent="-241638" eaLnBrk="0" fontAlgn="base" hangingPunct="0">
              <a:spcBef>
                <a:spcPct val="0"/>
              </a:spcBef>
              <a:spcAft>
                <a:spcPct val="0"/>
              </a:spcAft>
              <a:defRPr>
                <a:solidFill>
                  <a:schemeClr val="tx1"/>
                </a:solidFill>
                <a:latin typeface="Arial" charset="0"/>
              </a:defRPr>
            </a:lvl9pPr>
          </a:lstStyle>
          <a:p>
            <a:pPr eaLnBrk="1" hangingPunct="1"/>
            <a:fld id="{7AB71C7A-0BFC-4484-8785-EE33CA0EEDAC}" type="slidenum">
              <a:rPr lang="en-US"/>
              <a:pPr eaLnBrk="1" hangingPunct="1"/>
              <a:t>16</a:t>
            </a:fld>
            <a:endParaRPr lang="en-US"/>
          </a:p>
        </p:txBody>
      </p:sp>
    </p:spTree>
    <p:extLst>
      <p:ext uri="{BB962C8B-B14F-4D97-AF65-F5344CB8AC3E}">
        <p14:creationId xmlns:p14="http://schemas.microsoft.com/office/powerpoint/2010/main" val="1785057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conducted quantitative programmatic evaluations of X-Lab in collaboration with David </a:t>
            </a:r>
            <a:r>
              <a:rPr lang="en-US" dirty="0" err="1"/>
              <a:t>Lopatto’s</a:t>
            </a:r>
            <a:r>
              <a:rPr lang="en-US" dirty="0"/>
              <a:t> group at </a:t>
            </a:r>
            <a:r>
              <a:rPr lang="en-US" dirty="0" err="1"/>
              <a:t>Grinell</a:t>
            </a:r>
            <a:r>
              <a:rPr lang="en-US" dirty="0"/>
              <a:t> College. We administered the Research on the Integrated Science Curriculum (RISC) post-assessment survey to X-Lab program graduates. The RISC survey provides a comparison of learning benefits with other cross-disciplinary courses nationwide and the nationwide Summer Undergraduate Research Experiences (SURE) survey, which permits an analysis of how well the X-Lab experience emulates the gains of a research experience. </a:t>
            </a:r>
          </a:p>
        </p:txBody>
      </p:sp>
      <p:sp>
        <p:nvSpPr>
          <p:cNvPr id="4" name="Slide Number Placeholder 3"/>
          <p:cNvSpPr>
            <a:spLocks noGrp="1"/>
          </p:cNvSpPr>
          <p:nvPr>
            <p:ph type="sldNum" sz="quarter" idx="10"/>
          </p:nvPr>
        </p:nvSpPr>
        <p:spPr/>
        <p:txBody>
          <a:bodyPr/>
          <a:lstStyle/>
          <a:p>
            <a:pPr>
              <a:defRPr/>
            </a:pPr>
            <a:fld id="{8D81B478-866A-43D2-B7D3-75155E7A0EA1}" type="slidenum">
              <a:rPr lang="en-US" smtClean="0"/>
              <a:pPr>
                <a:defRPr/>
              </a:pPr>
              <a:t>17</a:t>
            </a:fld>
            <a:endParaRPr lang="en-US"/>
          </a:p>
        </p:txBody>
      </p:sp>
    </p:spTree>
    <p:extLst>
      <p:ext uri="{BB962C8B-B14F-4D97-AF65-F5344CB8AC3E}">
        <p14:creationId xmlns:p14="http://schemas.microsoft.com/office/powerpoint/2010/main" val="25483205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554"/>
            <a:r>
              <a:rPr lang="en-US" dirty="0" smtClean="0"/>
              <a:t>The X-Lab outperformed other highly interdisciplinary</a:t>
            </a:r>
            <a:r>
              <a:rPr lang="en-US" baseline="0" dirty="0" smtClean="0"/>
              <a:t> courses (Hi-ID outcomes) and the apprentice-based summer research experience (SURE outcomes) on </a:t>
            </a:r>
            <a:r>
              <a:rPr lang="en-US" dirty="0"/>
              <a:t>17 of 21 measures, and is better than an apprentice-based summer research experience on 16 of 21 measures. X-Lab was not significantly different from those alternative approaches on only four metrics (highlighted in yellow), each of which focus on activities that are not currently part of the X-Lab design.</a:t>
            </a:r>
          </a:p>
        </p:txBody>
      </p:sp>
      <p:sp>
        <p:nvSpPr>
          <p:cNvPr id="4" name="Slide Number Placeholder 3"/>
          <p:cNvSpPr>
            <a:spLocks noGrp="1"/>
          </p:cNvSpPr>
          <p:nvPr>
            <p:ph type="sldNum" sz="quarter" idx="10"/>
          </p:nvPr>
        </p:nvSpPr>
        <p:spPr/>
        <p:txBody>
          <a:bodyPr/>
          <a:lstStyle/>
          <a:p>
            <a:pPr>
              <a:defRPr/>
            </a:pPr>
            <a:fld id="{8D81B478-866A-43D2-B7D3-75155E7A0EA1}" type="slidenum">
              <a:rPr lang="en-US" smtClean="0"/>
              <a:pPr>
                <a:defRPr/>
              </a:pPr>
              <a:t>18</a:t>
            </a:fld>
            <a:endParaRPr lang="en-US"/>
          </a:p>
        </p:txBody>
      </p:sp>
    </p:spTree>
    <p:extLst>
      <p:ext uri="{BB962C8B-B14F-4D97-AF65-F5344CB8AC3E}">
        <p14:creationId xmlns:p14="http://schemas.microsoft.com/office/powerpoint/2010/main" val="34410577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554"/>
            <a:r>
              <a:rPr lang="en-US" dirty="0"/>
              <a:t>In a comparison of student reports on the RISC of their mastery of research-related elements, the X-Lab is significantly better than the average of other highly interdisciplinary courses on 34 of 48 elements, and is significantly lower on only two elements (taking tests in class and listening to lectures, both of which are course elements that, by design, are not part of the X-Lab format).</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D81B478-866A-43D2-B7D3-75155E7A0EA1}" type="slidenum">
              <a:rPr lang="en-US" smtClean="0"/>
              <a:pPr>
                <a:defRPr/>
              </a:pPr>
              <a:t>19</a:t>
            </a:fld>
            <a:endParaRPr lang="en-US"/>
          </a:p>
        </p:txBody>
      </p:sp>
    </p:spTree>
    <p:extLst>
      <p:ext uri="{BB962C8B-B14F-4D97-AF65-F5344CB8AC3E}">
        <p14:creationId xmlns:p14="http://schemas.microsoft.com/office/powerpoint/2010/main" val="40133261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surveyed recent biomedical research papers in a cross-section of major life sciences, biophysics and chemistry journals and ranked the most commonly cited research techniques by frequency of use. Note that this does not include basic skills like making solutions, pipetting, graphical and statistical analyses.</a:t>
            </a:r>
          </a:p>
          <a:p>
            <a:endParaRPr lang="en-US" dirty="0" smtClean="0"/>
          </a:p>
          <a:p>
            <a:r>
              <a:rPr lang="en-US" dirty="0" smtClean="0"/>
              <a:t>Spectroscopy includes </a:t>
            </a:r>
            <a:r>
              <a:rPr lang="en-US" dirty="0"/>
              <a:t>UV, Vis, MS, AE, Raman, MALDI, Mass, FTIR, NMR</a:t>
            </a:r>
          </a:p>
          <a:p>
            <a:pPr defTabSz="966554">
              <a:defRPr/>
            </a:pPr>
            <a:r>
              <a:rPr lang="en-US" dirty="0"/>
              <a:t>Extraction/Isolation includes Protein, DNA, RNA</a:t>
            </a:r>
          </a:p>
          <a:p>
            <a:pPr defTabSz="966554">
              <a:defRPr/>
            </a:pPr>
            <a:r>
              <a:rPr lang="en-US" dirty="0"/>
              <a:t>Chromatography includes HPLC, GC, Affinity, Column, Size-Exclusion</a:t>
            </a:r>
          </a:p>
          <a:p>
            <a:pPr defTabSz="966554">
              <a:defRPr/>
            </a:pPr>
            <a:r>
              <a:rPr lang="en-US" dirty="0"/>
              <a:t>Blots includes Western, Immuno-dot, Southern, Northern</a:t>
            </a:r>
          </a:p>
          <a:p>
            <a:pPr defTabSz="966554">
              <a:defRPr/>
            </a:pPr>
            <a:endParaRPr lang="en-US" dirty="0"/>
          </a:p>
          <a:p>
            <a:pPr defTabSz="966554">
              <a:defRPr/>
            </a:pPr>
            <a:endParaRPr lang="en-US" sz="1100" dirty="0"/>
          </a:p>
          <a:p>
            <a:pPr defTabSz="966554">
              <a:defRPr/>
            </a:pPr>
            <a:endParaRPr lang="en-US" dirty="0">
              <a:solidFill>
                <a:srgbClr val="000000"/>
              </a:solidFill>
              <a:latin typeface="Arial"/>
            </a:endParaRPr>
          </a:p>
          <a:p>
            <a:pPr defTabSz="966554">
              <a:defRPr/>
            </a:pPr>
            <a:endParaRPr lang="en-US" sz="1100" dirty="0">
              <a:solidFill>
                <a:srgbClr val="000000"/>
              </a:solidFill>
              <a:latin typeface="Arial"/>
            </a:endParaRPr>
          </a:p>
          <a:p>
            <a:endParaRPr lang="en-US" dirty="0"/>
          </a:p>
        </p:txBody>
      </p:sp>
      <p:sp>
        <p:nvSpPr>
          <p:cNvPr id="4" name="Slide Number Placeholder 3"/>
          <p:cNvSpPr>
            <a:spLocks noGrp="1"/>
          </p:cNvSpPr>
          <p:nvPr>
            <p:ph type="sldNum" sz="quarter" idx="10"/>
          </p:nvPr>
        </p:nvSpPr>
        <p:spPr/>
        <p:txBody>
          <a:bodyPr/>
          <a:lstStyle/>
          <a:p>
            <a:pPr>
              <a:defRPr/>
            </a:pPr>
            <a:fld id="{8D81B478-866A-43D2-B7D3-75155E7A0EA1}" type="slidenum">
              <a:rPr lang="en-US" smtClean="0"/>
              <a:pPr>
                <a:defRPr/>
              </a:pPr>
              <a:t>20</a:t>
            </a:fld>
            <a:endParaRPr lang="en-US"/>
          </a:p>
        </p:txBody>
      </p:sp>
    </p:spTree>
    <p:extLst>
      <p:ext uri="{BB962C8B-B14F-4D97-AF65-F5344CB8AC3E}">
        <p14:creationId xmlns:p14="http://schemas.microsoft.com/office/powerpoint/2010/main" val="197613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554"/>
            <a:r>
              <a:rPr lang="en-US" dirty="0"/>
              <a:t>In summer 2014 we targeted the X-Lab program to at-risk students and offered X-Lab 1 to 36 students in an intensive, five-week program.</a:t>
            </a:r>
          </a:p>
        </p:txBody>
      </p:sp>
      <p:sp>
        <p:nvSpPr>
          <p:cNvPr id="4" name="Slide Number Placeholder 3"/>
          <p:cNvSpPr>
            <a:spLocks noGrp="1"/>
          </p:cNvSpPr>
          <p:nvPr>
            <p:ph type="sldNum" sz="quarter" idx="10"/>
          </p:nvPr>
        </p:nvSpPr>
        <p:spPr/>
        <p:txBody>
          <a:bodyPr/>
          <a:lstStyle/>
          <a:p>
            <a:pPr>
              <a:defRPr/>
            </a:pPr>
            <a:fld id="{8D81B478-866A-43D2-B7D3-75155E7A0EA1}" type="slidenum">
              <a:rPr lang="en-US" smtClean="0"/>
              <a:pPr>
                <a:defRPr/>
              </a:pPr>
              <a:t>21</a:t>
            </a:fld>
            <a:endParaRPr lang="en-US"/>
          </a:p>
        </p:txBody>
      </p:sp>
    </p:spTree>
    <p:extLst>
      <p:ext uri="{BB962C8B-B14F-4D97-AF65-F5344CB8AC3E}">
        <p14:creationId xmlns:p14="http://schemas.microsoft.com/office/powerpoint/2010/main" val="22022694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554">
              <a:defRPr/>
            </a:pPr>
            <a:r>
              <a:rPr lang="en-US" dirty="0"/>
              <a:t>In summer 2015, we will first offer the X-Lab Boot Camp at a remote site, in a region of Florida (yet to be determined) with a high density of incoming, at-risk STEM freshmen. This will allow these students, most of whom could not afford to attend summer school at UF, the opportunity to complete their first semester of core laboratory coursework while living at home. On the main campus, we will continue our efforts to increase enrollment capacity in the X-Lab program in order to meet increased student demand.</a:t>
            </a:r>
          </a:p>
        </p:txBody>
      </p:sp>
      <p:sp>
        <p:nvSpPr>
          <p:cNvPr id="4" name="Slide Number Placeholder 3"/>
          <p:cNvSpPr>
            <a:spLocks noGrp="1"/>
          </p:cNvSpPr>
          <p:nvPr>
            <p:ph type="sldNum" sz="quarter" idx="10"/>
          </p:nvPr>
        </p:nvSpPr>
        <p:spPr/>
        <p:txBody>
          <a:bodyPr/>
          <a:lstStyle/>
          <a:p>
            <a:pPr>
              <a:defRPr/>
            </a:pPr>
            <a:fld id="{8D81B478-866A-43D2-B7D3-75155E7A0EA1}" type="slidenum">
              <a:rPr lang="en-US" smtClean="0"/>
              <a:pPr>
                <a:defRPr/>
              </a:pPr>
              <a:t>22</a:t>
            </a:fld>
            <a:endParaRPr lang="en-US"/>
          </a:p>
        </p:txBody>
      </p:sp>
    </p:spTree>
    <p:extLst>
      <p:ext uri="{BB962C8B-B14F-4D97-AF65-F5344CB8AC3E}">
        <p14:creationId xmlns:p14="http://schemas.microsoft.com/office/powerpoint/2010/main" val="19621172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85325" indent="-302047" eaLnBrk="0" hangingPunct="0">
              <a:defRPr>
                <a:solidFill>
                  <a:schemeClr val="tx1"/>
                </a:solidFill>
                <a:latin typeface="Arial" charset="0"/>
              </a:defRPr>
            </a:lvl2pPr>
            <a:lvl3pPr marL="1208192" indent="-241638" eaLnBrk="0" hangingPunct="0">
              <a:defRPr>
                <a:solidFill>
                  <a:schemeClr val="tx1"/>
                </a:solidFill>
                <a:latin typeface="Arial" charset="0"/>
              </a:defRPr>
            </a:lvl3pPr>
            <a:lvl4pPr marL="1691468" indent="-241638" eaLnBrk="0" hangingPunct="0">
              <a:defRPr>
                <a:solidFill>
                  <a:schemeClr val="tx1"/>
                </a:solidFill>
                <a:latin typeface="Arial" charset="0"/>
              </a:defRPr>
            </a:lvl4pPr>
            <a:lvl5pPr marL="2174744" indent="-241638" eaLnBrk="0" hangingPunct="0">
              <a:defRPr>
                <a:solidFill>
                  <a:schemeClr val="tx1"/>
                </a:solidFill>
                <a:latin typeface="Arial" charset="0"/>
              </a:defRPr>
            </a:lvl5pPr>
            <a:lvl6pPr marL="2658022" indent="-241638" eaLnBrk="0" fontAlgn="base" hangingPunct="0">
              <a:spcBef>
                <a:spcPct val="0"/>
              </a:spcBef>
              <a:spcAft>
                <a:spcPct val="0"/>
              </a:spcAft>
              <a:defRPr>
                <a:solidFill>
                  <a:schemeClr val="tx1"/>
                </a:solidFill>
                <a:latin typeface="Arial" charset="0"/>
              </a:defRPr>
            </a:lvl6pPr>
            <a:lvl7pPr marL="3141298" indent="-241638" eaLnBrk="0" fontAlgn="base" hangingPunct="0">
              <a:spcBef>
                <a:spcPct val="0"/>
              </a:spcBef>
              <a:spcAft>
                <a:spcPct val="0"/>
              </a:spcAft>
              <a:defRPr>
                <a:solidFill>
                  <a:schemeClr val="tx1"/>
                </a:solidFill>
                <a:latin typeface="Arial" charset="0"/>
              </a:defRPr>
            </a:lvl7pPr>
            <a:lvl8pPr marL="3624574" indent="-241638" eaLnBrk="0" fontAlgn="base" hangingPunct="0">
              <a:spcBef>
                <a:spcPct val="0"/>
              </a:spcBef>
              <a:spcAft>
                <a:spcPct val="0"/>
              </a:spcAft>
              <a:defRPr>
                <a:solidFill>
                  <a:schemeClr val="tx1"/>
                </a:solidFill>
                <a:latin typeface="Arial" charset="0"/>
              </a:defRPr>
            </a:lvl8pPr>
            <a:lvl9pPr marL="4107851" indent="-241638" eaLnBrk="0" fontAlgn="base" hangingPunct="0">
              <a:spcBef>
                <a:spcPct val="0"/>
              </a:spcBef>
              <a:spcAft>
                <a:spcPct val="0"/>
              </a:spcAft>
              <a:defRPr>
                <a:solidFill>
                  <a:schemeClr val="tx1"/>
                </a:solidFill>
                <a:latin typeface="Arial" charset="0"/>
              </a:defRPr>
            </a:lvl9pPr>
          </a:lstStyle>
          <a:p>
            <a:pPr eaLnBrk="1" hangingPunct="1"/>
            <a:fld id="{7AB71C7A-0BFC-4484-8785-EE33CA0EEDAC}" type="slidenum">
              <a:rPr lang="en-US"/>
              <a:pPr eaLnBrk="1" hangingPunct="1"/>
              <a:t>23</a:t>
            </a:fld>
            <a:endParaRPr lang="en-US"/>
          </a:p>
        </p:txBody>
      </p:sp>
    </p:spTree>
    <p:extLst>
      <p:ext uri="{BB962C8B-B14F-4D97-AF65-F5344CB8AC3E}">
        <p14:creationId xmlns:p14="http://schemas.microsoft.com/office/powerpoint/2010/main" val="3158984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At this point it is worth considering why we have laboratory courses (or laboratory components for combined lecture-lab courses) for freshmen and sophomores.</a:t>
            </a:r>
          </a:p>
          <a:p>
            <a:pPr marL="171450" indent="-171450">
              <a:spcBef>
                <a:spcPct val="0"/>
              </a:spcBef>
              <a:buFont typeface="Arial" panose="020B0604020202020204" pitchFamily="34" charset="0"/>
              <a:buChar char="•"/>
            </a:pPr>
            <a:r>
              <a:rPr lang="en-US" dirty="0" smtClean="0"/>
              <a:t>Should the</a:t>
            </a:r>
            <a:r>
              <a:rPr lang="en-US" baseline="0" dirty="0" smtClean="0"/>
              <a:t> laboratories reinforce the content of the lectures, or should the lectures reinforce observations students make in the laboratory?</a:t>
            </a:r>
          </a:p>
          <a:p>
            <a:pPr marL="171450" indent="-171450">
              <a:spcBef>
                <a:spcPct val="0"/>
              </a:spcBef>
              <a:buFont typeface="Arial" panose="020B0604020202020204" pitchFamily="34" charset="0"/>
              <a:buChar char="•"/>
            </a:pPr>
            <a:r>
              <a:rPr lang="en-US" baseline="0" dirty="0" smtClean="0"/>
              <a:t>Should laboratory exercises focus on classic skills and procedures that students may have encountered in their textbooks, or should the exercises emphasize training in modern research skills and techniques?</a:t>
            </a:r>
          </a:p>
          <a:p>
            <a:pPr marL="171450" indent="-171450">
              <a:spcBef>
                <a:spcPct val="0"/>
              </a:spcBef>
              <a:buFont typeface="Arial" panose="020B0604020202020204" pitchFamily="34" charset="0"/>
              <a:buChar char="•"/>
            </a:pPr>
            <a:r>
              <a:rPr lang="en-US" baseline="0" dirty="0" smtClean="0"/>
              <a:t>Should the laboratories be highly structured to help ensure that the specific learning outcomes are consistently achieved, or should they be more inquiry-based, with students driving at least part of the design of the exercises, or should the students be participating in authentic research, in which the outcomes of the experiments are unknown to the students or their instructors?</a:t>
            </a:r>
            <a:endParaRPr lang="en-US" dirty="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85325" indent="-302047" eaLnBrk="0" hangingPunct="0">
              <a:defRPr>
                <a:solidFill>
                  <a:schemeClr val="tx1"/>
                </a:solidFill>
                <a:latin typeface="Arial" charset="0"/>
              </a:defRPr>
            </a:lvl2pPr>
            <a:lvl3pPr marL="1208192" indent="-241638" eaLnBrk="0" hangingPunct="0">
              <a:defRPr>
                <a:solidFill>
                  <a:schemeClr val="tx1"/>
                </a:solidFill>
                <a:latin typeface="Arial" charset="0"/>
              </a:defRPr>
            </a:lvl3pPr>
            <a:lvl4pPr marL="1691468" indent="-241638" eaLnBrk="0" hangingPunct="0">
              <a:defRPr>
                <a:solidFill>
                  <a:schemeClr val="tx1"/>
                </a:solidFill>
                <a:latin typeface="Arial" charset="0"/>
              </a:defRPr>
            </a:lvl4pPr>
            <a:lvl5pPr marL="2174744" indent="-241638" eaLnBrk="0" hangingPunct="0">
              <a:defRPr>
                <a:solidFill>
                  <a:schemeClr val="tx1"/>
                </a:solidFill>
                <a:latin typeface="Arial" charset="0"/>
              </a:defRPr>
            </a:lvl5pPr>
            <a:lvl6pPr marL="2658022" indent="-241638" eaLnBrk="0" fontAlgn="base" hangingPunct="0">
              <a:spcBef>
                <a:spcPct val="0"/>
              </a:spcBef>
              <a:spcAft>
                <a:spcPct val="0"/>
              </a:spcAft>
              <a:defRPr>
                <a:solidFill>
                  <a:schemeClr val="tx1"/>
                </a:solidFill>
                <a:latin typeface="Arial" charset="0"/>
              </a:defRPr>
            </a:lvl6pPr>
            <a:lvl7pPr marL="3141298" indent="-241638" eaLnBrk="0" fontAlgn="base" hangingPunct="0">
              <a:spcBef>
                <a:spcPct val="0"/>
              </a:spcBef>
              <a:spcAft>
                <a:spcPct val="0"/>
              </a:spcAft>
              <a:defRPr>
                <a:solidFill>
                  <a:schemeClr val="tx1"/>
                </a:solidFill>
                <a:latin typeface="Arial" charset="0"/>
              </a:defRPr>
            </a:lvl7pPr>
            <a:lvl8pPr marL="3624574" indent="-241638" eaLnBrk="0" fontAlgn="base" hangingPunct="0">
              <a:spcBef>
                <a:spcPct val="0"/>
              </a:spcBef>
              <a:spcAft>
                <a:spcPct val="0"/>
              </a:spcAft>
              <a:defRPr>
                <a:solidFill>
                  <a:schemeClr val="tx1"/>
                </a:solidFill>
                <a:latin typeface="Arial" charset="0"/>
              </a:defRPr>
            </a:lvl8pPr>
            <a:lvl9pPr marL="4107851" indent="-241638" eaLnBrk="0" fontAlgn="base" hangingPunct="0">
              <a:spcBef>
                <a:spcPct val="0"/>
              </a:spcBef>
              <a:spcAft>
                <a:spcPct val="0"/>
              </a:spcAft>
              <a:defRPr>
                <a:solidFill>
                  <a:schemeClr val="tx1"/>
                </a:solidFill>
                <a:latin typeface="Arial" charset="0"/>
              </a:defRPr>
            </a:lvl9pPr>
          </a:lstStyle>
          <a:p>
            <a:pPr eaLnBrk="1" hangingPunct="1"/>
            <a:fld id="{7AB71C7A-0BFC-4484-8785-EE33CA0EEDAC}" type="slidenum">
              <a:rPr lang="en-US"/>
              <a:pPr eaLnBrk="1" hangingPunct="1"/>
              <a:t>3</a:t>
            </a:fld>
            <a:endParaRPr lang="en-US"/>
          </a:p>
        </p:txBody>
      </p:sp>
    </p:spTree>
    <p:extLst>
      <p:ext uri="{BB962C8B-B14F-4D97-AF65-F5344CB8AC3E}">
        <p14:creationId xmlns:p14="http://schemas.microsoft.com/office/powerpoint/2010/main" val="3446602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To</a:t>
            </a:r>
            <a:r>
              <a:rPr lang="en-US" baseline="0" dirty="0" smtClean="0"/>
              <a:t> increase graduation rates and STEM retention, as well as disparities, we targeted three outcomes:</a:t>
            </a:r>
          </a:p>
          <a:p>
            <a:pPr marL="228600" indent="-228600" fontAlgn="auto">
              <a:lnSpc>
                <a:spcPts val="3400"/>
              </a:lnSpc>
              <a:spcAft>
                <a:spcPts val="0"/>
              </a:spcAft>
              <a:buFont typeface="+mj-lt"/>
              <a:buAutoNum type="arabicPeriod"/>
            </a:pPr>
            <a:r>
              <a:rPr lang="en-US" sz="1200" dirty="0" smtClean="0"/>
              <a:t>Reduce the compartmentalization of instruction</a:t>
            </a:r>
            <a:r>
              <a:rPr lang="en-US" sz="1200" baseline="0" dirty="0" smtClean="0"/>
              <a:t> in the </a:t>
            </a:r>
            <a:r>
              <a:rPr lang="en-US" sz="1200" dirty="0" smtClean="0"/>
              <a:t>STEM disciplines,</a:t>
            </a:r>
            <a:r>
              <a:rPr lang="en-US" sz="1200" baseline="0" dirty="0" smtClean="0"/>
              <a:t> especially the basic sciences.</a:t>
            </a:r>
            <a:endParaRPr lang="en-US" sz="1200" dirty="0" smtClean="0"/>
          </a:p>
          <a:p>
            <a:pPr marL="228600" indent="-228600" fontAlgn="auto">
              <a:lnSpc>
                <a:spcPts val="3400"/>
              </a:lnSpc>
              <a:spcAft>
                <a:spcPts val="0"/>
              </a:spcAft>
              <a:buFont typeface="+mj-lt"/>
              <a:buAutoNum type="arabicPeriod"/>
            </a:pPr>
            <a:r>
              <a:rPr lang="en-US" sz="1200" dirty="0" smtClean="0"/>
              <a:t>Increase the use</a:t>
            </a:r>
            <a:r>
              <a:rPr lang="en-US" sz="1200" baseline="0" dirty="0" smtClean="0"/>
              <a:t> of </a:t>
            </a:r>
            <a:r>
              <a:rPr lang="en-US" sz="1200" dirty="0" smtClean="0"/>
              <a:t>student-centered learning in the gateway STEM</a:t>
            </a:r>
            <a:r>
              <a:rPr lang="en-US" sz="1200" baseline="0" dirty="0" smtClean="0"/>
              <a:t> courses.</a:t>
            </a:r>
            <a:endParaRPr lang="en-US" sz="1200" dirty="0" smtClean="0"/>
          </a:p>
          <a:p>
            <a:pPr marL="228600" indent="-228600" fontAlgn="auto">
              <a:lnSpc>
                <a:spcPts val="3400"/>
              </a:lnSpc>
              <a:spcAft>
                <a:spcPts val="0"/>
              </a:spcAft>
              <a:buFont typeface="+mj-lt"/>
              <a:buAutoNum type="arabicPeriod"/>
            </a:pPr>
            <a:r>
              <a:rPr lang="en-US" sz="1200" dirty="0" smtClean="0"/>
              <a:t>Increase participation in authentic scientific research</a:t>
            </a:r>
            <a:r>
              <a:rPr lang="en-US" sz="1200" baseline="0" dirty="0" smtClean="0"/>
              <a:t> among undergraduates, which has been shown to increase retention and graduation rates. Since we lose most of our STEM students in the first two years, we focused on getting students involved in research early in their college education.</a:t>
            </a:r>
            <a:endParaRPr lang="en-US" sz="1200" dirty="0" smtClean="0"/>
          </a:p>
          <a:p>
            <a:pPr>
              <a:spcBef>
                <a:spcPct val="0"/>
              </a:spcBef>
            </a:pPr>
            <a:endParaRPr lang="en-US" dirty="0"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85325" indent="-302047" eaLnBrk="0" hangingPunct="0">
              <a:defRPr>
                <a:solidFill>
                  <a:schemeClr val="tx1"/>
                </a:solidFill>
                <a:latin typeface="Arial" charset="0"/>
              </a:defRPr>
            </a:lvl2pPr>
            <a:lvl3pPr marL="1208192" indent="-241638" eaLnBrk="0" hangingPunct="0">
              <a:defRPr>
                <a:solidFill>
                  <a:schemeClr val="tx1"/>
                </a:solidFill>
                <a:latin typeface="Arial" charset="0"/>
              </a:defRPr>
            </a:lvl3pPr>
            <a:lvl4pPr marL="1691468" indent="-241638" eaLnBrk="0" hangingPunct="0">
              <a:defRPr>
                <a:solidFill>
                  <a:schemeClr val="tx1"/>
                </a:solidFill>
                <a:latin typeface="Arial" charset="0"/>
              </a:defRPr>
            </a:lvl4pPr>
            <a:lvl5pPr marL="2174744" indent="-241638" eaLnBrk="0" hangingPunct="0">
              <a:defRPr>
                <a:solidFill>
                  <a:schemeClr val="tx1"/>
                </a:solidFill>
                <a:latin typeface="Arial" charset="0"/>
              </a:defRPr>
            </a:lvl5pPr>
            <a:lvl6pPr marL="2658022" indent="-241638" eaLnBrk="0" fontAlgn="base" hangingPunct="0">
              <a:spcBef>
                <a:spcPct val="0"/>
              </a:spcBef>
              <a:spcAft>
                <a:spcPct val="0"/>
              </a:spcAft>
              <a:defRPr>
                <a:solidFill>
                  <a:schemeClr val="tx1"/>
                </a:solidFill>
                <a:latin typeface="Arial" charset="0"/>
              </a:defRPr>
            </a:lvl6pPr>
            <a:lvl7pPr marL="3141298" indent="-241638" eaLnBrk="0" fontAlgn="base" hangingPunct="0">
              <a:spcBef>
                <a:spcPct val="0"/>
              </a:spcBef>
              <a:spcAft>
                <a:spcPct val="0"/>
              </a:spcAft>
              <a:defRPr>
                <a:solidFill>
                  <a:schemeClr val="tx1"/>
                </a:solidFill>
                <a:latin typeface="Arial" charset="0"/>
              </a:defRPr>
            </a:lvl7pPr>
            <a:lvl8pPr marL="3624574" indent="-241638" eaLnBrk="0" fontAlgn="base" hangingPunct="0">
              <a:spcBef>
                <a:spcPct val="0"/>
              </a:spcBef>
              <a:spcAft>
                <a:spcPct val="0"/>
              </a:spcAft>
              <a:defRPr>
                <a:solidFill>
                  <a:schemeClr val="tx1"/>
                </a:solidFill>
                <a:latin typeface="Arial" charset="0"/>
              </a:defRPr>
            </a:lvl8pPr>
            <a:lvl9pPr marL="4107851" indent="-241638" eaLnBrk="0" fontAlgn="base" hangingPunct="0">
              <a:spcBef>
                <a:spcPct val="0"/>
              </a:spcBef>
              <a:spcAft>
                <a:spcPct val="0"/>
              </a:spcAft>
              <a:defRPr>
                <a:solidFill>
                  <a:schemeClr val="tx1"/>
                </a:solidFill>
                <a:latin typeface="Arial" charset="0"/>
              </a:defRPr>
            </a:lvl9pPr>
          </a:lstStyle>
          <a:p>
            <a:pPr eaLnBrk="1" hangingPunct="1"/>
            <a:fld id="{FEDF8C3A-C4F7-4F06-8CBA-98180242FBAB}" type="slidenum">
              <a:rPr lang="en-US"/>
              <a:pPr eaLnBrk="1" hangingPunct="1"/>
              <a:t>6</a:t>
            </a:fld>
            <a:endParaRPr lang="en-US"/>
          </a:p>
        </p:txBody>
      </p:sp>
    </p:spTree>
    <p:extLst>
      <p:ext uri="{BB962C8B-B14F-4D97-AF65-F5344CB8AC3E}">
        <p14:creationId xmlns:p14="http://schemas.microsoft.com/office/powerpoint/2010/main" val="3240741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Courses and textbooks </a:t>
            </a:r>
            <a:r>
              <a:rPr lang="en-US" baseline="0" smtClean="0"/>
              <a:t>compartmentalize math, </a:t>
            </a:r>
            <a:r>
              <a:rPr lang="en-US" baseline="0" dirty="0" smtClean="0"/>
              <a:t>physics, chemistry and biology into the well-known “silos”, so it’s not surprising that the students do, too.</a:t>
            </a:r>
            <a:endParaRPr lang="en-US" dirty="0"/>
          </a:p>
        </p:txBody>
      </p:sp>
      <p:sp>
        <p:nvSpPr>
          <p:cNvPr id="4" name="Slide Number Placeholder 3"/>
          <p:cNvSpPr>
            <a:spLocks noGrp="1"/>
          </p:cNvSpPr>
          <p:nvPr>
            <p:ph type="sldNum" sz="quarter" idx="10"/>
          </p:nvPr>
        </p:nvSpPr>
        <p:spPr/>
        <p:txBody>
          <a:bodyPr/>
          <a:lstStyle/>
          <a:p>
            <a:pPr>
              <a:defRPr/>
            </a:pPr>
            <a:fld id="{8D81B478-866A-43D2-B7D3-75155E7A0EA1}" type="slidenum">
              <a:rPr lang="en-US" smtClean="0"/>
              <a:pPr>
                <a:defRPr/>
              </a:pPr>
              <a:t>7</a:t>
            </a:fld>
            <a:endParaRPr lang="en-US"/>
          </a:p>
        </p:txBody>
      </p:sp>
    </p:spTree>
    <p:extLst>
      <p:ext uri="{BB962C8B-B14F-4D97-AF65-F5344CB8AC3E}">
        <p14:creationId xmlns:p14="http://schemas.microsoft.com/office/powerpoint/2010/main" val="805854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The participants in</a:t>
            </a:r>
            <a:r>
              <a:rPr lang="en-US" baseline="0" dirty="0" smtClean="0"/>
              <a:t> the brainstorming session separated themselves by discipline with the charge of coming up with the fundamental learning outcomes and skills. As shown in this table, there was remarkable agreement on the learning outcomes. Not surprisingly, the skills were more unique to each disciplines. The striking agreement in the learning outcomes was a real “aha” moment for the participants.</a:t>
            </a:r>
            <a:endParaRPr lang="en-US" dirty="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85325" indent="-302047" eaLnBrk="0" hangingPunct="0">
              <a:defRPr>
                <a:solidFill>
                  <a:schemeClr val="tx1"/>
                </a:solidFill>
                <a:latin typeface="Arial" charset="0"/>
              </a:defRPr>
            </a:lvl2pPr>
            <a:lvl3pPr marL="1208192" indent="-241638" eaLnBrk="0" hangingPunct="0">
              <a:defRPr>
                <a:solidFill>
                  <a:schemeClr val="tx1"/>
                </a:solidFill>
                <a:latin typeface="Arial" charset="0"/>
              </a:defRPr>
            </a:lvl3pPr>
            <a:lvl4pPr marL="1691468" indent="-241638" eaLnBrk="0" hangingPunct="0">
              <a:defRPr>
                <a:solidFill>
                  <a:schemeClr val="tx1"/>
                </a:solidFill>
                <a:latin typeface="Arial" charset="0"/>
              </a:defRPr>
            </a:lvl4pPr>
            <a:lvl5pPr marL="2174744" indent="-241638" eaLnBrk="0" hangingPunct="0">
              <a:defRPr>
                <a:solidFill>
                  <a:schemeClr val="tx1"/>
                </a:solidFill>
                <a:latin typeface="Arial" charset="0"/>
              </a:defRPr>
            </a:lvl5pPr>
            <a:lvl6pPr marL="2658022" indent="-241638" eaLnBrk="0" fontAlgn="base" hangingPunct="0">
              <a:spcBef>
                <a:spcPct val="0"/>
              </a:spcBef>
              <a:spcAft>
                <a:spcPct val="0"/>
              </a:spcAft>
              <a:defRPr>
                <a:solidFill>
                  <a:schemeClr val="tx1"/>
                </a:solidFill>
                <a:latin typeface="Arial" charset="0"/>
              </a:defRPr>
            </a:lvl6pPr>
            <a:lvl7pPr marL="3141298" indent="-241638" eaLnBrk="0" fontAlgn="base" hangingPunct="0">
              <a:spcBef>
                <a:spcPct val="0"/>
              </a:spcBef>
              <a:spcAft>
                <a:spcPct val="0"/>
              </a:spcAft>
              <a:defRPr>
                <a:solidFill>
                  <a:schemeClr val="tx1"/>
                </a:solidFill>
                <a:latin typeface="Arial" charset="0"/>
              </a:defRPr>
            </a:lvl7pPr>
            <a:lvl8pPr marL="3624574" indent="-241638" eaLnBrk="0" fontAlgn="base" hangingPunct="0">
              <a:spcBef>
                <a:spcPct val="0"/>
              </a:spcBef>
              <a:spcAft>
                <a:spcPct val="0"/>
              </a:spcAft>
              <a:defRPr>
                <a:solidFill>
                  <a:schemeClr val="tx1"/>
                </a:solidFill>
                <a:latin typeface="Arial" charset="0"/>
              </a:defRPr>
            </a:lvl8pPr>
            <a:lvl9pPr marL="4107851" indent="-241638" eaLnBrk="0" fontAlgn="base" hangingPunct="0">
              <a:spcBef>
                <a:spcPct val="0"/>
              </a:spcBef>
              <a:spcAft>
                <a:spcPct val="0"/>
              </a:spcAft>
              <a:defRPr>
                <a:solidFill>
                  <a:schemeClr val="tx1"/>
                </a:solidFill>
                <a:latin typeface="Arial" charset="0"/>
              </a:defRPr>
            </a:lvl9pPr>
          </a:lstStyle>
          <a:p>
            <a:pPr eaLnBrk="1" hangingPunct="1"/>
            <a:fld id="{7AB71C7A-0BFC-4484-8785-EE33CA0EEDAC}" type="slidenum">
              <a:rPr lang="en-US"/>
              <a:pPr eaLnBrk="1" hangingPunct="1"/>
              <a:t>11</a:t>
            </a:fld>
            <a:endParaRPr lang="en-US"/>
          </a:p>
        </p:txBody>
      </p:sp>
    </p:spTree>
    <p:extLst>
      <p:ext uri="{BB962C8B-B14F-4D97-AF65-F5344CB8AC3E}">
        <p14:creationId xmlns:p14="http://schemas.microsoft.com/office/powerpoint/2010/main" val="199167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surveyed recent biomedical research papers in a cross-section of major life sciences, biophysics and chemistry journals and ranked the most commonly cited research techniques by frequency of use. Note that this does not include basic skills like making solutions, pipetting, graphical and statistical analyses.</a:t>
            </a:r>
          </a:p>
          <a:p>
            <a:endParaRPr lang="en-US" dirty="0" smtClean="0"/>
          </a:p>
          <a:p>
            <a:r>
              <a:rPr lang="en-US" dirty="0" smtClean="0"/>
              <a:t>Spectroscopy includes </a:t>
            </a:r>
            <a:r>
              <a:rPr lang="en-US" dirty="0"/>
              <a:t>UV, Vis, MS, AE, Raman, MALDI, Mass, FTIR, NMR</a:t>
            </a:r>
          </a:p>
          <a:p>
            <a:pPr defTabSz="966554">
              <a:defRPr/>
            </a:pPr>
            <a:r>
              <a:rPr lang="en-US" dirty="0"/>
              <a:t>Extraction/Isolation includes Protein, DNA, RNA</a:t>
            </a:r>
          </a:p>
          <a:p>
            <a:pPr defTabSz="966554">
              <a:defRPr/>
            </a:pPr>
            <a:r>
              <a:rPr lang="en-US" dirty="0"/>
              <a:t>Chromatography includes HPLC, GC, Affinity, Column, Size-Exclusion</a:t>
            </a:r>
          </a:p>
          <a:p>
            <a:pPr defTabSz="966554">
              <a:defRPr/>
            </a:pPr>
            <a:r>
              <a:rPr lang="en-US" dirty="0"/>
              <a:t>Blots includes Western, Immuno-dot, Southern, Northern</a:t>
            </a:r>
          </a:p>
          <a:p>
            <a:pPr defTabSz="966554">
              <a:defRPr/>
            </a:pPr>
            <a:endParaRPr lang="en-US" dirty="0"/>
          </a:p>
          <a:p>
            <a:pPr defTabSz="966554">
              <a:defRPr/>
            </a:pPr>
            <a:endParaRPr lang="en-US" sz="1100" dirty="0"/>
          </a:p>
          <a:p>
            <a:pPr defTabSz="966554">
              <a:defRPr/>
            </a:pPr>
            <a:endParaRPr lang="en-US" dirty="0">
              <a:solidFill>
                <a:srgbClr val="000000"/>
              </a:solidFill>
              <a:latin typeface="Arial"/>
            </a:endParaRPr>
          </a:p>
          <a:p>
            <a:pPr defTabSz="966554">
              <a:defRPr/>
            </a:pPr>
            <a:endParaRPr lang="en-US" sz="1100" dirty="0">
              <a:solidFill>
                <a:srgbClr val="000000"/>
              </a:solidFill>
              <a:latin typeface="Arial"/>
            </a:endParaRPr>
          </a:p>
          <a:p>
            <a:endParaRPr lang="en-US" dirty="0"/>
          </a:p>
        </p:txBody>
      </p:sp>
      <p:sp>
        <p:nvSpPr>
          <p:cNvPr id="4" name="Slide Number Placeholder 3"/>
          <p:cNvSpPr>
            <a:spLocks noGrp="1"/>
          </p:cNvSpPr>
          <p:nvPr>
            <p:ph type="sldNum" sz="quarter" idx="10"/>
          </p:nvPr>
        </p:nvSpPr>
        <p:spPr/>
        <p:txBody>
          <a:bodyPr/>
          <a:lstStyle/>
          <a:p>
            <a:pPr>
              <a:defRPr/>
            </a:pPr>
            <a:fld id="{8D81B478-866A-43D2-B7D3-75155E7A0EA1}" type="slidenum">
              <a:rPr lang="en-US" smtClean="0"/>
              <a:pPr>
                <a:defRPr/>
              </a:pPr>
              <a:t>12</a:t>
            </a:fld>
            <a:endParaRPr lang="en-US"/>
          </a:p>
        </p:txBody>
      </p:sp>
    </p:spTree>
    <p:extLst>
      <p:ext uri="{BB962C8B-B14F-4D97-AF65-F5344CB8AC3E}">
        <p14:creationId xmlns:p14="http://schemas.microsoft.com/office/powerpoint/2010/main" val="3188613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a:t>The Cross-Disciplinary Laboratory (X-Lab) project has three main objectives</a:t>
            </a:r>
            <a:r>
              <a:rPr lang="en-US" dirty="0" smtClean="0"/>
              <a:t>:</a:t>
            </a:r>
          </a:p>
          <a:p>
            <a:pPr marL="228600" indent="-228600">
              <a:spcBef>
                <a:spcPct val="0"/>
              </a:spcBef>
              <a:buAutoNum type="arabicParenBoth"/>
            </a:pPr>
            <a:r>
              <a:rPr lang="en-US" dirty="0" smtClean="0"/>
              <a:t>increase </a:t>
            </a:r>
            <a:r>
              <a:rPr lang="en-US" dirty="0"/>
              <a:t>retention in STEM by helping students develop a synthetic, cross-disciplinary approach to the natural sciences that enhances their understanding of basic sciences concepts and increases their success in traditional undergraduate science courses</a:t>
            </a:r>
            <a:r>
              <a:rPr lang="en-US" dirty="0" smtClean="0"/>
              <a:t>;</a:t>
            </a:r>
          </a:p>
          <a:p>
            <a:pPr marL="228600" indent="-228600">
              <a:spcBef>
                <a:spcPct val="0"/>
              </a:spcBef>
              <a:buAutoNum type="arabicParenBoth"/>
            </a:pPr>
            <a:r>
              <a:rPr lang="en-US" dirty="0" smtClean="0"/>
              <a:t>engage </a:t>
            </a:r>
            <a:r>
              <a:rPr lang="en-US" dirty="0"/>
              <a:t>students in inquiry-based experiments that model modern, authentic research; </a:t>
            </a:r>
            <a:r>
              <a:rPr lang="en-US" dirty="0" smtClean="0"/>
              <a:t>and</a:t>
            </a:r>
          </a:p>
          <a:p>
            <a:pPr marL="228600" indent="-228600">
              <a:spcBef>
                <a:spcPct val="0"/>
              </a:spcBef>
              <a:buAutoNum type="arabicParenBoth"/>
            </a:pPr>
            <a:r>
              <a:rPr lang="en-US" dirty="0" smtClean="0"/>
              <a:t>train </a:t>
            </a:r>
            <a:r>
              <a:rPr lang="en-US" dirty="0"/>
              <a:t>students in the key theoretical and practical skills necessary to participate meaningfully in modern biomedical research as early </a:t>
            </a:r>
            <a:r>
              <a:rPr lang="en-US" dirty="0" smtClean="0"/>
              <a:t>undergraduates.</a:t>
            </a:r>
          </a:p>
          <a:p>
            <a:pPr marL="228600" indent="-228600">
              <a:spcBef>
                <a:spcPct val="0"/>
              </a:spcBef>
              <a:buAutoNum type="arabicParenBoth"/>
            </a:pPr>
            <a:endParaRPr lang="en-US" dirty="0" smtClean="0"/>
          </a:p>
          <a:p>
            <a:pPr marL="0" indent="0">
              <a:spcBef>
                <a:spcPct val="0"/>
              </a:spcBef>
              <a:buNone/>
            </a:pPr>
            <a:r>
              <a:rPr lang="en-US" dirty="0" smtClean="0"/>
              <a:t>The </a:t>
            </a:r>
            <a:r>
              <a:rPr lang="en-US" dirty="0"/>
              <a:t>focus of the X-Lab is a two-semester, six-credit course designed to seamlessly integrate biology, chemistry and physics laboratory coursework. Anticipated student outcomes </a:t>
            </a:r>
            <a:r>
              <a:rPr lang="en-US" dirty="0" smtClean="0"/>
              <a:t>include</a:t>
            </a:r>
          </a:p>
          <a:p>
            <a:pPr marL="228600" indent="-228600">
              <a:spcBef>
                <a:spcPct val="0"/>
              </a:spcBef>
              <a:buAutoNum type="arabicParenBoth"/>
            </a:pPr>
            <a:r>
              <a:rPr lang="en-US" dirty="0" smtClean="0"/>
              <a:t>improved </a:t>
            </a:r>
            <a:r>
              <a:rPr lang="en-US" dirty="0"/>
              <a:t>content knowledge in biology, chemistry and physics</a:t>
            </a:r>
            <a:r>
              <a:rPr lang="en-US" dirty="0" smtClean="0"/>
              <a:t>;</a:t>
            </a:r>
          </a:p>
          <a:p>
            <a:pPr marL="228600" indent="-228600">
              <a:spcBef>
                <a:spcPct val="0"/>
              </a:spcBef>
              <a:buAutoNum type="arabicParenBoth"/>
            </a:pPr>
            <a:r>
              <a:rPr lang="en-US" dirty="0" smtClean="0"/>
              <a:t>development </a:t>
            </a:r>
            <a:r>
              <a:rPr lang="en-US" dirty="0"/>
              <a:t>of skills necessary to participate meaningfully in life sciences research as early </a:t>
            </a:r>
            <a:r>
              <a:rPr lang="en-US" dirty="0" smtClean="0"/>
              <a:t>undergraduates; and</a:t>
            </a:r>
          </a:p>
          <a:p>
            <a:pPr marL="228600" indent="-228600">
              <a:spcBef>
                <a:spcPct val="0"/>
              </a:spcBef>
              <a:buAutoNum type="arabicParenBoth"/>
            </a:pPr>
            <a:r>
              <a:rPr lang="en-US" dirty="0" smtClean="0"/>
              <a:t>improved </a:t>
            </a:r>
            <a:r>
              <a:rPr lang="en-US" dirty="0"/>
              <a:t>confidence in STEM and enhanced self-perception as a participant in the research community.</a:t>
            </a:r>
            <a:endParaRPr lang="en-US" dirty="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85325" indent="-302047" eaLnBrk="0" hangingPunct="0">
              <a:defRPr>
                <a:solidFill>
                  <a:schemeClr val="tx1"/>
                </a:solidFill>
                <a:latin typeface="Arial" charset="0"/>
              </a:defRPr>
            </a:lvl2pPr>
            <a:lvl3pPr marL="1208192" indent="-241638" eaLnBrk="0" hangingPunct="0">
              <a:defRPr>
                <a:solidFill>
                  <a:schemeClr val="tx1"/>
                </a:solidFill>
                <a:latin typeface="Arial" charset="0"/>
              </a:defRPr>
            </a:lvl3pPr>
            <a:lvl4pPr marL="1691468" indent="-241638" eaLnBrk="0" hangingPunct="0">
              <a:defRPr>
                <a:solidFill>
                  <a:schemeClr val="tx1"/>
                </a:solidFill>
                <a:latin typeface="Arial" charset="0"/>
              </a:defRPr>
            </a:lvl4pPr>
            <a:lvl5pPr marL="2174744" indent="-241638" eaLnBrk="0" hangingPunct="0">
              <a:defRPr>
                <a:solidFill>
                  <a:schemeClr val="tx1"/>
                </a:solidFill>
                <a:latin typeface="Arial" charset="0"/>
              </a:defRPr>
            </a:lvl5pPr>
            <a:lvl6pPr marL="2658022" indent="-241638" eaLnBrk="0" fontAlgn="base" hangingPunct="0">
              <a:spcBef>
                <a:spcPct val="0"/>
              </a:spcBef>
              <a:spcAft>
                <a:spcPct val="0"/>
              </a:spcAft>
              <a:defRPr>
                <a:solidFill>
                  <a:schemeClr val="tx1"/>
                </a:solidFill>
                <a:latin typeface="Arial" charset="0"/>
              </a:defRPr>
            </a:lvl6pPr>
            <a:lvl7pPr marL="3141298" indent="-241638" eaLnBrk="0" fontAlgn="base" hangingPunct="0">
              <a:spcBef>
                <a:spcPct val="0"/>
              </a:spcBef>
              <a:spcAft>
                <a:spcPct val="0"/>
              </a:spcAft>
              <a:defRPr>
                <a:solidFill>
                  <a:schemeClr val="tx1"/>
                </a:solidFill>
                <a:latin typeface="Arial" charset="0"/>
              </a:defRPr>
            </a:lvl7pPr>
            <a:lvl8pPr marL="3624574" indent="-241638" eaLnBrk="0" fontAlgn="base" hangingPunct="0">
              <a:spcBef>
                <a:spcPct val="0"/>
              </a:spcBef>
              <a:spcAft>
                <a:spcPct val="0"/>
              </a:spcAft>
              <a:defRPr>
                <a:solidFill>
                  <a:schemeClr val="tx1"/>
                </a:solidFill>
                <a:latin typeface="Arial" charset="0"/>
              </a:defRPr>
            </a:lvl8pPr>
            <a:lvl9pPr marL="4107851" indent="-241638" eaLnBrk="0" fontAlgn="base" hangingPunct="0">
              <a:spcBef>
                <a:spcPct val="0"/>
              </a:spcBef>
              <a:spcAft>
                <a:spcPct val="0"/>
              </a:spcAft>
              <a:defRPr>
                <a:solidFill>
                  <a:schemeClr val="tx1"/>
                </a:solidFill>
                <a:latin typeface="Arial" charset="0"/>
              </a:defRPr>
            </a:lvl9pPr>
          </a:lstStyle>
          <a:p>
            <a:pPr eaLnBrk="1" hangingPunct="1"/>
            <a:fld id="{7AB71C7A-0BFC-4484-8785-EE33CA0EEDAC}" type="slidenum">
              <a:rPr lang="en-US"/>
              <a:pPr eaLnBrk="1" hangingPunct="1"/>
              <a:t>13</a:t>
            </a:fld>
            <a:endParaRPr lang="en-US"/>
          </a:p>
        </p:txBody>
      </p:sp>
    </p:spTree>
    <p:extLst>
      <p:ext uri="{BB962C8B-B14F-4D97-AF65-F5344CB8AC3E}">
        <p14:creationId xmlns:p14="http://schemas.microsoft.com/office/powerpoint/2010/main" val="15795031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The complete, two-semester program is composed of 56 laboratory sessions. Both</a:t>
            </a:r>
            <a:r>
              <a:rPr lang="en-US" baseline="0" dirty="0" smtClean="0"/>
              <a:t> individually and collectively, the learning outcomes were aligned as much as possible with the learning outcomes in the traditional laboratory courses, as well as the relevant content of MCAT 2015.</a:t>
            </a:r>
          </a:p>
          <a:p>
            <a:pPr>
              <a:spcBef>
                <a:spcPct val="0"/>
              </a:spcBef>
            </a:pPr>
            <a:endParaRPr lang="en-US" baseline="0" dirty="0" smtClean="0"/>
          </a:p>
          <a:p>
            <a:pPr>
              <a:spcBef>
                <a:spcPct val="0"/>
              </a:spcBef>
            </a:pPr>
            <a:r>
              <a:rPr lang="en-US" baseline="0" dirty="0" smtClean="0"/>
              <a:t>A discussion of the specific exercises is beyond the scope of this presentation, but representative lists of labs, topics and the associated student learning outcomes and science practices and skills outcomes are listed on the program website x-laboratory.org.</a:t>
            </a:r>
            <a:endParaRPr lang="en-US" dirty="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85325" indent="-302047" eaLnBrk="0" hangingPunct="0">
              <a:defRPr>
                <a:solidFill>
                  <a:schemeClr val="tx1"/>
                </a:solidFill>
                <a:latin typeface="Arial" charset="0"/>
              </a:defRPr>
            </a:lvl2pPr>
            <a:lvl3pPr marL="1208192" indent="-241638" eaLnBrk="0" hangingPunct="0">
              <a:defRPr>
                <a:solidFill>
                  <a:schemeClr val="tx1"/>
                </a:solidFill>
                <a:latin typeface="Arial" charset="0"/>
              </a:defRPr>
            </a:lvl3pPr>
            <a:lvl4pPr marL="1691468" indent="-241638" eaLnBrk="0" hangingPunct="0">
              <a:defRPr>
                <a:solidFill>
                  <a:schemeClr val="tx1"/>
                </a:solidFill>
                <a:latin typeface="Arial" charset="0"/>
              </a:defRPr>
            </a:lvl4pPr>
            <a:lvl5pPr marL="2174744" indent="-241638" eaLnBrk="0" hangingPunct="0">
              <a:defRPr>
                <a:solidFill>
                  <a:schemeClr val="tx1"/>
                </a:solidFill>
                <a:latin typeface="Arial" charset="0"/>
              </a:defRPr>
            </a:lvl5pPr>
            <a:lvl6pPr marL="2658022" indent="-241638" eaLnBrk="0" fontAlgn="base" hangingPunct="0">
              <a:spcBef>
                <a:spcPct val="0"/>
              </a:spcBef>
              <a:spcAft>
                <a:spcPct val="0"/>
              </a:spcAft>
              <a:defRPr>
                <a:solidFill>
                  <a:schemeClr val="tx1"/>
                </a:solidFill>
                <a:latin typeface="Arial" charset="0"/>
              </a:defRPr>
            </a:lvl6pPr>
            <a:lvl7pPr marL="3141298" indent="-241638" eaLnBrk="0" fontAlgn="base" hangingPunct="0">
              <a:spcBef>
                <a:spcPct val="0"/>
              </a:spcBef>
              <a:spcAft>
                <a:spcPct val="0"/>
              </a:spcAft>
              <a:defRPr>
                <a:solidFill>
                  <a:schemeClr val="tx1"/>
                </a:solidFill>
                <a:latin typeface="Arial" charset="0"/>
              </a:defRPr>
            </a:lvl7pPr>
            <a:lvl8pPr marL="3624574" indent="-241638" eaLnBrk="0" fontAlgn="base" hangingPunct="0">
              <a:spcBef>
                <a:spcPct val="0"/>
              </a:spcBef>
              <a:spcAft>
                <a:spcPct val="0"/>
              </a:spcAft>
              <a:defRPr>
                <a:solidFill>
                  <a:schemeClr val="tx1"/>
                </a:solidFill>
                <a:latin typeface="Arial" charset="0"/>
              </a:defRPr>
            </a:lvl8pPr>
            <a:lvl9pPr marL="4107851" indent="-241638" eaLnBrk="0" fontAlgn="base" hangingPunct="0">
              <a:spcBef>
                <a:spcPct val="0"/>
              </a:spcBef>
              <a:spcAft>
                <a:spcPct val="0"/>
              </a:spcAft>
              <a:defRPr>
                <a:solidFill>
                  <a:schemeClr val="tx1"/>
                </a:solidFill>
                <a:latin typeface="Arial" charset="0"/>
              </a:defRPr>
            </a:lvl9pPr>
          </a:lstStyle>
          <a:p>
            <a:pPr eaLnBrk="1" hangingPunct="1"/>
            <a:fld id="{7AB71C7A-0BFC-4484-8785-EE33CA0EEDAC}" type="slidenum">
              <a:rPr lang="en-US"/>
              <a:pPr eaLnBrk="1" hangingPunct="1"/>
              <a:t>14</a:t>
            </a:fld>
            <a:endParaRPr lang="en-US"/>
          </a:p>
        </p:txBody>
      </p:sp>
    </p:spTree>
    <p:extLst>
      <p:ext uri="{BB962C8B-B14F-4D97-AF65-F5344CB8AC3E}">
        <p14:creationId xmlns:p14="http://schemas.microsoft.com/office/powerpoint/2010/main" val="647515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85325" indent="-302047" eaLnBrk="0" hangingPunct="0">
              <a:defRPr>
                <a:solidFill>
                  <a:schemeClr val="tx1"/>
                </a:solidFill>
                <a:latin typeface="Arial" charset="0"/>
              </a:defRPr>
            </a:lvl2pPr>
            <a:lvl3pPr marL="1208192" indent="-241638" eaLnBrk="0" hangingPunct="0">
              <a:defRPr>
                <a:solidFill>
                  <a:schemeClr val="tx1"/>
                </a:solidFill>
                <a:latin typeface="Arial" charset="0"/>
              </a:defRPr>
            </a:lvl3pPr>
            <a:lvl4pPr marL="1691468" indent="-241638" eaLnBrk="0" hangingPunct="0">
              <a:defRPr>
                <a:solidFill>
                  <a:schemeClr val="tx1"/>
                </a:solidFill>
                <a:latin typeface="Arial" charset="0"/>
              </a:defRPr>
            </a:lvl4pPr>
            <a:lvl5pPr marL="2174744" indent="-241638" eaLnBrk="0" hangingPunct="0">
              <a:defRPr>
                <a:solidFill>
                  <a:schemeClr val="tx1"/>
                </a:solidFill>
                <a:latin typeface="Arial" charset="0"/>
              </a:defRPr>
            </a:lvl5pPr>
            <a:lvl6pPr marL="2658022" indent="-241638" eaLnBrk="0" fontAlgn="base" hangingPunct="0">
              <a:spcBef>
                <a:spcPct val="0"/>
              </a:spcBef>
              <a:spcAft>
                <a:spcPct val="0"/>
              </a:spcAft>
              <a:defRPr>
                <a:solidFill>
                  <a:schemeClr val="tx1"/>
                </a:solidFill>
                <a:latin typeface="Arial" charset="0"/>
              </a:defRPr>
            </a:lvl6pPr>
            <a:lvl7pPr marL="3141298" indent="-241638" eaLnBrk="0" fontAlgn="base" hangingPunct="0">
              <a:spcBef>
                <a:spcPct val="0"/>
              </a:spcBef>
              <a:spcAft>
                <a:spcPct val="0"/>
              </a:spcAft>
              <a:defRPr>
                <a:solidFill>
                  <a:schemeClr val="tx1"/>
                </a:solidFill>
                <a:latin typeface="Arial" charset="0"/>
              </a:defRPr>
            </a:lvl7pPr>
            <a:lvl8pPr marL="3624574" indent="-241638" eaLnBrk="0" fontAlgn="base" hangingPunct="0">
              <a:spcBef>
                <a:spcPct val="0"/>
              </a:spcBef>
              <a:spcAft>
                <a:spcPct val="0"/>
              </a:spcAft>
              <a:defRPr>
                <a:solidFill>
                  <a:schemeClr val="tx1"/>
                </a:solidFill>
                <a:latin typeface="Arial" charset="0"/>
              </a:defRPr>
            </a:lvl8pPr>
            <a:lvl9pPr marL="4107851" indent="-241638" eaLnBrk="0" fontAlgn="base" hangingPunct="0">
              <a:spcBef>
                <a:spcPct val="0"/>
              </a:spcBef>
              <a:spcAft>
                <a:spcPct val="0"/>
              </a:spcAft>
              <a:defRPr>
                <a:solidFill>
                  <a:schemeClr val="tx1"/>
                </a:solidFill>
                <a:latin typeface="Arial" charset="0"/>
              </a:defRPr>
            </a:lvl9pPr>
          </a:lstStyle>
          <a:p>
            <a:pPr eaLnBrk="1" hangingPunct="1"/>
            <a:fld id="{7AB71C7A-0BFC-4484-8785-EE33CA0EEDAC}" type="slidenum">
              <a:rPr lang="en-US"/>
              <a:pPr eaLnBrk="1" hangingPunct="1"/>
              <a:t>15</a:t>
            </a:fld>
            <a:endParaRPr lang="en-US"/>
          </a:p>
        </p:txBody>
      </p:sp>
    </p:spTree>
    <p:extLst>
      <p:ext uri="{BB962C8B-B14F-4D97-AF65-F5344CB8AC3E}">
        <p14:creationId xmlns:p14="http://schemas.microsoft.com/office/powerpoint/2010/main" val="29524171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7"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81000" y="1295400"/>
            <a:ext cx="2971800" cy="206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286000" y="5638800"/>
            <a:ext cx="4800600"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86445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smtClean="0"/>
              <a:t>3/5/2016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33891-D5E7-4C7B-BF1D-E855E53CB5A8}" type="slidenum">
              <a:rPr lang="en-US" smtClean="0"/>
              <a:t>‹#›</a:t>
            </a:fld>
            <a:endParaRPr lang="en-US" dirty="0"/>
          </a:p>
        </p:txBody>
      </p:sp>
    </p:spTree>
    <p:extLst>
      <p:ext uri="{BB962C8B-B14F-4D97-AF65-F5344CB8AC3E}">
        <p14:creationId xmlns:p14="http://schemas.microsoft.com/office/powerpoint/2010/main" val="666826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93931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smtClean="0"/>
              <a:t>3/5/2016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33891-D5E7-4C7B-BF1D-E855E53CB5A8}" type="slidenum">
              <a:rPr lang="en-US" smtClean="0"/>
              <a:t>‹#›</a:t>
            </a:fld>
            <a:endParaRPr lang="en-US" dirty="0"/>
          </a:p>
        </p:txBody>
      </p:sp>
    </p:spTree>
    <p:extLst>
      <p:ext uri="{BB962C8B-B14F-4D97-AF65-F5344CB8AC3E}">
        <p14:creationId xmlns:p14="http://schemas.microsoft.com/office/powerpoint/2010/main" val="1317828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81697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3/5/2016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42207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49436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3/5/2016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70688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3/5/2016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13073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DDF080-5E8C-48AD-84E5-6C08B304C14E}" type="datetimeFigureOut">
              <a:rPr lang="en-US" smtClean="0"/>
              <a:t>3/5/2016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33891-D5E7-4C7B-BF1D-E855E53CB5A8}" type="slidenum">
              <a:rPr lang="en-US" smtClean="0"/>
              <a:t>‹#›</a:t>
            </a:fld>
            <a:endParaRPr lang="en-US" dirty="0"/>
          </a:p>
        </p:txBody>
      </p:sp>
    </p:spTree>
    <p:extLst>
      <p:ext uri="{BB962C8B-B14F-4D97-AF65-F5344CB8AC3E}">
        <p14:creationId xmlns:p14="http://schemas.microsoft.com/office/powerpoint/2010/main" val="40002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3/5/2016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99381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3/5/2016</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pic>
        <p:nvPicPr>
          <p:cNvPr id="7" name="Picture 7"/>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228600"/>
            <a:ext cx="1752600" cy="121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2"/>
          <p:cNvSpPr>
            <a:spLocks noChangeArrowheads="1"/>
          </p:cNvSpPr>
          <p:nvPr userDrawn="1"/>
        </p:nvSpPr>
        <p:spPr bwMode="auto">
          <a:xfrm>
            <a:off x="1676400" y="0"/>
            <a:ext cx="76200" cy="6858000"/>
          </a:xfrm>
          <a:prstGeom prst="rect">
            <a:avLst/>
          </a:prstGeom>
          <a:solidFill>
            <a:srgbClr val="339966"/>
          </a:solidFill>
          <a:ln w="9525">
            <a:noFill/>
            <a:miter lim="800000"/>
            <a:headEnd/>
            <a:tailEnd/>
          </a:ln>
          <a:effectLst/>
        </p:spPr>
        <p:txBody>
          <a:bodyPr wrap="none" anchor="ctr"/>
          <a:lstStyle/>
          <a:p>
            <a:pPr>
              <a:defRPr/>
            </a:pPr>
            <a:endParaRPr lang="en-US"/>
          </a:p>
        </p:txBody>
      </p:sp>
      <p:sp>
        <p:nvSpPr>
          <p:cNvPr id="9" name="Rectangle 13"/>
          <p:cNvSpPr>
            <a:spLocks noChangeArrowheads="1"/>
          </p:cNvSpPr>
          <p:nvPr userDrawn="1"/>
        </p:nvSpPr>
        <p:spPr bwMode="auto">
          <a:xfrm>
            <a:off x="0" y="1447800"/>
            <a:ext cx="9144000" cy="76200"/>
          </a:xfrm>
          <a:prstGeom prst="rect">
            <a:avLst/>
          </a:prstGeom>
          <a:solidFill>
            <a:srgbClr val="339966"/>
          </a:solidFill>
          <a:ln w="9525">
            <a:noFill/>
            <a:miter lim="800000"/>
            <a:headEnd/>
            <a:tailEnd/>
          </a:ln>
          <a:effectLst/>
        </p:spPr>
        <p:txBody>
          <a:bodyPr wrap="none" anchor="ctr"/>
          <a:lstStyle/>
          <a:p>
            <a:pPr>
              <a:defRPr/>
            </a:pPr>
            <a:endParaRPr lang="en-US"/>
          </a:p>
        </p:txBody>
      </p:sp>
      <p:sp>
        <p:nvSpPr>
          <p:cNvPr id="10" name="Text Box 14"/>
          <p:cNvSpPr txBox="1">
            <a:spLocks noChangeArrowheads="1"/>
          </p:cNvSpPr>
          <p:nvPr userDrawn="1"/>
        </p:nvSpPr>
        <p:spPr bwMode="auto">
          <a:xfrm>
            <a:off x="228600" y="6096000"/>
            <a:ext cx="1371600" cy="579438"/>
          </a:xfrm>
          <a:prstGeom prst="rect">
            <a:avLst/>
          </a:prstGeom>
          <a:solidFill>
            <a:srgbClr val="339966"/>
          </a:solidFill>
          <a:ln w="9525">
            <a:noFill/>
            <a:miter lim="800000"/>
            <a:headEnd/>
            <a:tailEnd/>
          </a:ln>
          <a:effectLst/>
        </p:spPr>
        <p:txBody>
          <a:bodyPr>
            <a:spAutoFit/>
          </a:bodyPr>
          <a:lstStyle/>
          <a:p>
            <a:pPr algn="ctr">
              <a:defRPr/>
            </a:pPr>
            <a:r>
              <a:rPr lang="en-US" sz="3200">
                <a:solidFill>
                  <a:schemeClr val="bg1"/>
                </a:solidFill>
                <a:latin typeface="Bookman Old Style" pitchFamily="18" charset="0"/>
              </a:rPr>
              <a:t>HHMI</a:t>
            </a:r>
          </a:p>
        </p:txBody>
      </p:sp>
      <p:pic>
        <p:nvPicPr>
          <p:cNvPr id="11" name="Picture 15"/>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33400" y="5410200"/>
            <a:ext cx="76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6085732"/>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l" defTabSz="914400" rtl="0" eaLnBrk="1" latinLnBrk="0" hangingPunct="1">
        <a:lnSpc>
          <a:spcPct val="90000"/>
        </a:lnSpc>
        <a:spcBef>
          <a:spcPct val="0"/>
        </a:spcBef>
        <a:buNone/>
        <a:defRPr sz="4400" b="0" i="0" u="none"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hankyoo.deviantart.com/art/Silos-124352446"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1705" y="609600"/>
            <a:ext cx="7333095" cy="2911474"/>
          </a:xfrm>
        </p:spPr>
        <p:txBody>
          <a:bodyPr>
            <a:noAutofit/>
          </a:bodyPr>
          <a:lstStyle/>
          <a:p>
            <a:r>
              <a:rPr lang="en-US" dirty="0" smtClean="0"/>
              <a:t>The </a:t>
            </a:r>
            <a:r>
              <a:rPr lang="en-US" dirty="0"/>
              <a:t>X-Lab </a:t>
            </a:r>
            <a:r>
              <a:rPr lang="en-US" dirty="0" smtClean="0"/>
              <a:t>Project:</a:t>
            </a:r>
            <a:br>
              <a:rPr lang="en-US" dirty="0" smtClean="0"/>
            </a:br>
            <a:r>
              <a:rPr lang="en-US" dirty="0" smtClean="0"/>
              <a:t>Replacing </a:t>
            </a:r>
            <a:r>
              <a:rPr lang="en-US" dirty="0"/>
              <a:t>the General Biology, Chemistry, and Physics Laboratories with a Single Cross-Disciplinary Course</a:t>
            </a:r>
          </a:p>
        </p:txBody>
      </p:sp>
      <p:sp>
        <p:nvSpPr>
          <p:cNvPr id="4" name="Content Placeholder 3"/>
          <p:cNvSpPr>
            <a:spLocks noGrp="1"/>
          </p:cNvSpPr>
          <p:nvPr>
            <p:ph idx="1"/>
          </p:nvPr>
        </p:nvSpPr>
        <p:spPr>
          <a:xfrm>
            <a:off x="628650" y="5105400"/>
            <a:ext cx="7886700" cy="1071562"/>
          </a:xfrm>
        </p:spPr>
        <p:txBody>
          <a:bodyPr/>
          <a:lstStyle/>
          <a:p>
            <a:pPr marL="0" indent="0">
              <a:buNone/>
            </a:pPr>
            <a:r>
              <a:rPr lang="en-US" dirty="0" smtClean="0"/>
              <a:t>David Julian</a:t>
            </a:r>
            <a:br>
              <a:rPr lang="en-US" dirty="0" smtClean="0"/>
            </a:br>
            <a:r>
              <a:rPr lang="en-US" dirty="0" smtClean="0"/>
              <a:t>University of Florida</a:t>
            </a:r>
            <a:endParaRPr lang="en-US" dirty="0"/>
          </a:p>
        </p:txBody>
      </p:sp>
    </p:spTree>
    <p:extLst>
      <p:ext uri="{BB962C8B-B14F-4D97-AF65-F5344CB8AC3E}">
        <p14:creationId xmlns:p14="http://schemas.microsoft.com/office/powerpoint/2010/main" val="33437789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2362200" y="1480066"/>
            <a:ext cx="1066800" cy="4082534"/>
          </a:xfrm>
          <a:prstGeom prst="rect">
            <a:avLst/>
          </a:prstGeom>
          <a:solidFill>
            <a:srgbClr val="0070C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1447800" y="1295400"/>
            <a:ext cx="6477000" cy="4267200"/>
            <a:chOff x="1600200" y="1295400"/>
            <a:chExt cx="6477000" cy="4267200"/>
          </a:xfrm>
        </p:grpSpPr>
        <p:cxnSp>
          <p:nvCxnSpPr>
            <p:cNvPr id="5" name="Straight Connector 4"/>
            <p:cNvCxnSpPr/>
            <p:nvPr/>
          </p:nvCxnSpPr>
          <p:spPr>
            <a:xfrm>
              <a:off x="1600200" y="1295400"/>
              <a:ext cx="0" cy="4267200"/>
            </a:xfrm>
            <a:prstGeom prst="line">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600200" y="5562600"/>
              <a:ext cx="6477000" cy="0"/>
            </a:xfrm>
            <a:prstGeom prst="line">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838200" y="2935595"/>
            <a:ext cx="492443" cy="905056"/>
          </a:xfrm>
          <a:prstGeom prst="rect">
            <a:avLst/>
          </a:prstGeom>
          <a:noFill/>
        </p:spPr>
        <p:txBody>
          <a:bodyPr vert="vert270" wrap="none" rtlCol="0">
            <a:spAutoFit/>
          </a:bodyPr>
          <a:lstStyle/>
          <a:p>
            <a:r>
              <a:rPr lang="en-US" sz="2000" dirty="0" smtClean="0"/>
              <a:t>Energy</a:t>
            </a:r>
            <a:endParaRPr lang="en-US" sz="2000" dirty="0"/>
          </a:p>
        </p:txBody>
      </p:sp>
      <p:sp>
        <p:nvSpPr>
          <p:cNvPr id="11" name="TextBox 10"/>
          <p:cNvSpPr txBox="1"/>
          <p:nvPr/>
        </p:nvSpPr>
        <p:spPr>
          <a:xfrm>
            <a:off x="3530689" y="5715000"/>
            <a:ext cx="2294218" cy="400110"/>
          </a:xfrm>
          <a:prstGeom prst="rect">
            <a:avLst/>
          </a:prstGeom>
          <a:noFill/>
        </p:spPr>
        <p:txBody>
          <a:bodyPr vert="horz" wrap="none" rtlCol="0">
            <a:spAutoFit/>
          </a:bodyPr>
          <a:lstStyle/>
          <a:p>
            <a:r>
              <a:rPr lang="en-US" sz="2000" dirty="0" smtClean="0"/>
              <a:t>Reaction Progress</a:t>
            </a:r>
            <a:endParaRPr lang="en-US" sz="2000" dirty="0"/>
          </a:p>
        </p:txBody>
      </p:sp>
      <p:sp>
        <p:nvSpPr>
          <p:cNvPr id="12" name="Freeform 11"/>
          <p:cNvSpPr/>
          <p:nvPr/>
        </p:nvSpPr>
        <p:spPr>
          <a:xfrm>
            <a:off x="1468876" y="1685427"/>
            <a:ext cx="6298555" cy="2830984"/>
          </a:xfrm>
          <a:custGeom>
            <a:avLst/>
            <a:gdLst>
              <a:gd name="connsiteX0" fmla="*/ 0 w 6361889"/>
              <a:gd name="connsiteY0" fmla="*/ 1534628 h 3131952"/>
              <a:gd name="connsiteX1" fmla="*/ 885217 w 6361889"/>
              <a:gd name="connsiteY1" fmla="*/ 1534628 h 3131952"/>
              <a:gd name="connsiteX2" fmla="*/ 1254868 w 6361889"/>
              <a:gd name="connsiteY2" fmla="*/ 941241 h 3131952"/>
              <a:gd name="connsiteX3" fmla="*/ 1712068 w 6361889"/>
              <a:gd name="connsiteY3" fmla="*/ 1184432 h 3131952"/>
              <a:gd name="connsiteX4" fmla="*/ 2393004 w 6361889"/>
              <a:gd name="connsiteY4" fmla="*/ 1213615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85217 w 6361889"/>
              <a:gd name="connsiteY1" fmla="*/ 1534628 h 3131952"/>
              <a:gd name="connsiteX2" fmla="*/ 1254868 w 6361889"/>
              <a:gd name="connsiteY2" fmla="*/ 941241 h 3131952"/>
              <a:gd name="connsiteX3" fmla="*/ 1712068 w 6361889"/>
              <a:gd name="connsiteY3" fmla="*/ 1184432 h 3131952"/>
              <a:gd name="connsiteX4" fmla="*/ 2393004 w 6361889"/>
              <a:gd name="connsiteY4" fmla="*/ 1213615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93004 w 6361889"/>
              <a:gd name="connsiteY4" fmla="*/ 1213615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93004 w 6361889"/>
              <a:gd name="connsiteY4" fmla="*/ 1213615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93004 w 6361889"/>
              <a:gd name="connsiteY4" fmla="*/ 1213615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93004 w 6361889"/>
              <a:gd name="connsiteY4" fmla="*/ 1213615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93004 w 6361889"/>
              <a:gd name="connsiteY4" fmla="*/ 1213615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93004 w 6361889"/>
              <a:gd name="connsiteY4" fmla="*/ 1213615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93004 w 6361889"/>
              <a:gd name="connsiteY4" fmla="*/ 1213615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93004 w 6361889"/>
              <a:gd name="connsiteY4" fmla="*/ 1213615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93004 w 6361889"/>
              <a:gd name="connsiteY4" fmla="*/ 1213615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54094 w 6361889"/>
              <a:gd name="connsiteY4" fmla="*/ 1155249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54094 w 6361889"/>
              <a:gd name="connsiteY4" fmla="*/ 1155249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54094 w 6361889"/>
              <a:gd name="connsiteY4" fmla="*/ 1155249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54094 w 6361889"/>
              <a:gd name="connsiteY4" fmla="*/ 1155249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54094 w 6361889"/>
              <a:gd name="connsiteY4" fmla="*/ 1184432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54094 w 6361889"/>
              <a:gd name="connsiteY4" fmla="*/ 1184432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54094 w 6361889"/>
              <a:gd name="connsiteY4" fmla="*/ 1184432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54094 w 6361889"/>
              <a:gd name="connsiteY4" fmla="*/ 1184432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54094 w 6361889"/>
              <a:gd name="connsiteY4" fmla="*/ 1184432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54094 w 6361889"/>
              <a:gd name="connsiteY4" fmla="*/ 1184432 h 3131952"/>
              <a:gd name="connsiteX5" fmla="*/ 2704289 w 6361889"/>
              <a:gd name="connsiteY5" fmla="*/ 591045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54094 w 6361889"/>
              <a:gd name="connsiteY4" fmla="*/ 1184432 h 3131952"/>
              <a:gd name="connsiteX5" fmla="*/ 2785251 w 6361889"/>
              <a:gd name="connsiteY5" fmla="*/ 576758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54094 w 6361889"/>
              <a:gd name="connsiteY4" fmla="*/ 1184432 h 3131952"/>
              <a:gd name="connsiteX5" fmla="*/ 2785251 w 6361889"/>
              <a:gd name="connsiteY5" fmla="*/ 576758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54094 w 6361889"/>
              <a:gd name="connsiteY4" fmla="*/ 1184432 h 3131952"/>
              <a:gd name="connsiteX5" fmla="*/ 2785251 w 6361889"/>
              <a:gd name="connsiteY5" fmla="*/ 576758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628 h 3131952"/>
              <a:gd name="connsiteX1" fmla="*/ 875489 w 6361889"/>
              <a:gd name="connsiteY1" fmla="*/ 1505445 h 3131952"/>
              <a:gd name="connsiteX2" fmla="*/ 1254868 w 6361889"/>
              <a:gd name="connsiteY2" fmla="*/ 941241 h 3131952"/>
              <a:gd name="connsiteX3" fmla="*/ 1712068 w 6361889"/>
              <a:gd name="connsiteY3" fmla="*/ 1184432 h 3131952"/>
              <a:gd name="connsiteX4" fmla="*/ 2354094 w 6361889"/>
              <a:gd name="connsiteY4" fmla="*/ 1184432 h 3131952"/>
              <a:gd name="connsiteX5" fmla="*/ 2785251 w 6361889"/>
              <a:gd name="connsiteY5" fmla="*/ 576758 h 3131952"/>
              <a:gd name="connsiteX6" fmla="*/ 3035029 w 6361889"/>
              <a:gd name="connsiteY6" fmla="*/ 843964 h 3131952"/>
              <a:gd name="connsiteX7" fmla="*/ 3715966 w 6361889"/>
              <a:gd name="connsiteY7" fmla="*/ 873147 h 3131952"/>
              <a:gd name="connsiteX8" fmla="*/ 4007795 w 6361889"/>
              <a:gd name="connsiteY8" fmla="*/ 65751 h 3131952"/>
              <a:gd name="connsiteX9" fmla="*/ 5252936 w 6361889"/>
              <a:gd name="connsiteY9" fmla="*/ 2847862 h 3131952"/>
              <a:gd name="connsiteX10" fmla="*/ 6361889 w 6361889"/>
              <a:gd name="connsiteY10" fmla="*/ 2896500 h 3131952"/>
              <a:gd name="connsiteX0" fmla="*/ 0 w 6361889"/>
              <a:gd name="connsiteY0" fmla="*/ 1534391 h 3131715"/>
              <a:gd name="connsiteX1" fmla="*/ 875489 w 6361889"/>
              <a:gd name="connsiteY1" fmla="*/ 1505208 h 3131715"/>
              <a:gd name="connsiteX2" fmla="*/ 1254868 w 6361889"/>
              <a:gd name="connsiteY2" fmla="*/ 941004 h 3131715"/>
              <a:gd name="connsiteX3" fmla="*/ 1712068 w 6361889"/>
              <a:gd name="connsiteY3" fmla="*/ 1184195 h 3131715"/>
              <a:gd name="connsiteX4" fmla="*/ 2354094 w 6361889"/>
              <a:gd name="connsiteY4" fmla="*/ 1184195 h 3131715"/>
              <a:gd name="connsiteX5" fmla="*/ 2785251 w 6361889"/>
              <a:gd name="connsiteY5" fmla="*/ 576521 h 3131715"/>
              <a:gd name="connsiteX6" fmla="*/ 3158854 w 6361889"/>
              <a:gd name="connsiteY6" fmla="*/ 815152 h 3131715"/>
              <a:gd name="connsiteX7" fmla="*/ 3715966 w 6361889"/>
              <a:gd name="connsiteY7" fmla="*/ 872910 h 3131715"/>
              <a:gd name="connsiteX8" fmla="*/ 4007795 w 6361889"/>
              <a:gd name="connsiteY8" fmla="*/ 65514 h 3131715"/>
              <a:gd name="connsiteX9" fmla="*/ 5252936 w 6361889"/>
              <a:gd name="connsiteY9" fmla="*/ 2847625 h 3131715"/>
              <a:gd name="connsiteX10" fmla="*/ 6361889 w 6361889"/>
              <a:gd name="connsiteY10" fmla="*/ 2896263 h 3131715"/>
              <a:gd name="connsiteX0" fmla="*/ 0 w 6361889"/>
              <a:gd name="connsiteY0" fmla="*/ 1534391 h 3131715"/>
              <a:gd name="connsiteX1" fmla="*/ 875489 w 6361889"/>
              <a:gd name="connsiteY1" fmla="*/ 1505208 h 3131715"/>
              <a:gd name="connsiteX2" fmla="*/ 1254868 w 6361889"/>
              <a:gd name="connsiteY2" fmla="*/ 941004 h 3131715"/>
              <a:gd name="connsiteX3" fmla="*/ 1712068 w 6361889"/>
              <a:gd name="connsiteY3" fmla="*/ 1184195 h 3131715"/>
              <a:gd name="connsiteX4" fmla="*/ 2354094 w 6361889"/>
              <a:gd name="connsiteY4" fmla="*/ 1184195 h 3131715"/>
              <a:gd name="connsiteX5" fmla="*/ 2785251 w 6361889"/>
              <a:gd name="connsiteY5" fmla="*/ 576521 h 3131715"/>
              <a:gd name="connsiteX6" fmla="*/ 3158854 w 6361889"/>
              <a:gd name="connsiteY6" fmla="*/ 815152 h 3131715"/>
              <a:gd name="connsiteX7" fmla="*/ 3715966 w 6361889"/>
              <a:gd name="connsiteY7" fmla="*/ 872910 h 3131715"/>
              <a:gd name="connsiteX8" fmla="*/ 4007795 w 6361889"/>
              <a:gd name="connsiteY8" fmla="*/ 65514 h 3131715"/>
              <a:gd name="connsiteX9" fmla="*/ 5252936 w 6361889"/>
              <a:gd name="connsiteY9" fmla="*/ 2847625 h 3131715"/>
              <a:gd name="connsiteX10" fmla="*/ 6361889 w 6361889"/>
              <a:gd name="connsiteY10" fmla="*/ 2896263 h 3131715"/>
              <a:gd name="connsiteX0" fmla="*/ 0 w 6361889"/>
              <a:gd name="connsiteY0" fmla="*/ 1534391 h 3131715"/>
              <a:gd name="connsiteX1" fmla="*/ 875489 w 6361889"/>
              <a:gd name="connsiteY1" fmla="*/ 1505208 h 3131715"/>
              <a:gd name="connsiteX2" fmla="*/ 1254868 w 6361889"/>
              <a:gd name="connsiteY2" fmla="*/ 941004 h 3131715"/>
              <a:gd name="connsiteX3" fmla="*/ 1712068 w 6361889"/>
              <a:gd name="connsiteY3" fmla="*/ 1184195 h 3131715"/>
              <a:gd name="connsiteX4" fmla="*/ 2354094 w 6361889"/>
              <a:gd name="connsiteY4" fmla="*/ 1184195 h 3131715"/>
              <a:gd name="connsiteX5" fmla="*/ 2785251 w 6361889"/>
              <a:gd name="connsiteY5" fmla="*/ 576521 h 3131715"/>
              <a:gd name="connsiteX6" fmla="*/ 3158854 w 6361889"/>
              <a:gd name="connsiteY6" fmla="*/ 815152 h 3131715"/>
              <a:gd name="connsiteX7" fmla="*/ 3715966 w 6361889"/>
              <a:gd name="connsiteY7" fmla="*/ 872910 h 3131715"/>
              <a:gd name="connsiteX8" fmla="*/ 4007795 w 6361889"/>
              <a:gd name="connsiteY8" fmla="*/ 65514 h 3131715"/>
              <a:gd name="connsiteX9" fmla="*/ 5252936 w 6361889"/>
              <a:gd name="connsiteY9" fmla="*/ 2847625 h 3131715"/>
              <a:gd name="connsiteX10" fmla="*/ 6361889 w 6361889"/>
              <a:gd name="connsiteY10" fmla="*/ 2896263 h 3131715"/>
              <a:gd name="connsiteX0" fmla="*/ 0 w 6361889"/>
              <a:gd name="connsiteY0" fmla="*/ 1534391 h 3131715"/>
              <a:gd name="connsiteX1" fmla="*/ 875489 w 6361889"/>
              <a:gd name="connsiteY1" fmla="*/ 1505208 h 3131715"/>
              <a:gd name="connsiteX2" fmla="*/ 1254868 w 6361889"/>
              <a:gd name="connsiteY2" fmla="*/ 941004 h 3131715"/>
              <a:gd name="connsiteX3" fmla="*/ 1712068 w 6361889"/>
              <a:gd name="connsiteY3" fmla="*/ 1184195 h 3131715"/>
              <a:gd name="connsiteX4" fmla="*/ 2354094 w 6361889"/>
              <a:gd name="connsiteY4" fmla="*/ 1184195 h 3131715"/>
              <a:gd name="connsiteX5" fmla="*/ 2785251 w 6361889"/>
              <a:gd name="connsiteY5" fmla="*/ 576521 h 3131715"/>
              <a:gd name="connsiteX6" fmla="*/ 3158854 w 6361889"/>
              <a:gd name="connsiteY6" fmla="*/ 815152 h 3131715"/>
              <a:gd name="connsiteX7" fmla="*/ 3715966 w 6361889"/>
              <a:gd name="connsiteY7" fmla="*/ 872910 h 3131715"/>
              <a:gd name="connsiteX8" fmla="*/ 4007795 w 6361889"/>
              <a:gd name="connsiteY8" fmla="*/ 65514 h 3131715"/>
              <a:gd name="connsiteX9" fmla="*/ 5252936 w 6361889"/>
              <a:gd name="connsiteY9" fmla="*/ 2847625 h 3131715"/>
              <a:gd name="connsiteX10" fmla="*/ 6361889 w 6361889"/>
              <a:gd name="connsiteY10" fmla="*/ 2896263 h 3131715"/>
              <a:gd name="connsiteX0" fmla="*/ 0 w 6361889"/>
              <a:gd name="connsiteY0" fmla="*/ 1534391 h 3131715"/>
              <a:gd name="connsiteX1" fmla="*/ 875489 w 6361889"/>
              <a:gd name="connsiteY1" fmla="*/ 1505208 h 3131715"/>
              <a:gd name="connsiteX2" fmla="*/ 1254868 w 6361889"/>
              <a:gd name="connsiteY2" fmla="*/ 941004 h 3131715"/>
              <a:gd name="connsiteX3" fmla="*/ 1712068 w 6361889"/>
              <a:gd name="connsiteY3" fmla="*/ 1184195 h 3131715"/>
              <a:gd name="connsiteX4" fmla="*/ 2354094 w 6361889"/>
              <a:gd name="connsiteY4" fmla="*/ 1184195 h 3131715"/>
              <a:gd name="connsiteX5" fmla="*/ 2785251 w 6361889"/>
              <a:gd name="connsiteY5" fmla="*/ 576521 h 3131715"/>
              <a:gd name="connsiteX6" fmla="*/ 3158854 w 6361889"/>
              <a:gd name="connsiteY6" fmla="*/ 815152 h 3131715"/>
              <a:gd name="connsiteX7" fmla="*/ 3715966 w 6361889"/>
              <a:gd name="connsiteY7" fmla="*/ 872910 h 3131715"/>
              <a:gd name="connsiteX8" fmla="*/ 4007795 w 6361889"/>
              <a:gd name="connsiteY8" fmla="*/ 65514 h 3131715"/>
              <a:gd name="connsiteX9" fmla="*/ 5252936 w 6361889"/>
              <a:gd name="connsiteY9" fmla="*/ 2847625 h 3131715"/>
              <a:gd name="connsiteX10" fmla="*/ 6361889 w 6361889"/>
              <a:gd name="connsiteY10" fmla="*/ 2896263 h 3131715"/>
              <a:gd name="connsiteX0" fmla="*/ 0 w 6361889"/>
              <a:gd name="connsiteY0" fmla="*/ 1534391 h 3131715"/>
              <a:gd name="connsiteX1" fmla="*/ 875489 w 6361889"/>
              <a:gd name="connsiteY1" fmla="*/ 1505208 h 3131715"/>
              <a:gd name="connsiteX2" fmla="*/ 1254868 w 6361889"/>
              <a:gd name="connsiteY2" fmla="*/ 941004 h 3131715"/>
              <a:gd name="connsiteX3" fmla="*/ 1712068 w 6361889"/>
              <a:gd name="connsiteY3" fmla="*/ 1184195 h 3131715"/>
              <a:gd name="connsiteX4" fmla="*/ 2306469 w 6361889"/>
              <a:gd name="connsiteY4" fmla="*/ 1184195 h 3131715"/>
              <a:gd name="connsiteX5" fmla="*/ 2785251 w 6361889"/>
              <a:gd name="connsiteY5" fmla="*/ 576521 h 3131715"/>
              <a:gd name="connsiteX6" fmla="*/ 3158854 w 6361889"/>
              <a:gd name="connsiteY6" fmla="*/ 815152 h 3131715"/>
              <a:gd name="connsiteX7" fmla="*/ 3715966 w 6361889"/>
              <a:gd name="connsiteY7" fmla="*/ 872910 h 3131715"/>
              <a:gd name="connsiteX8" fmla="*/ 4007795 w 6361889"/>
              <a:gd name="connsiteY8" fmla="*/ 65514 h 3131715"/>
              <a:gd name="connsiteX9" fmla="*/ 5252936 w 6361889"/>
              <a:gd name="connsiteY9" fmla="*/ 2847625 h 3131715"/>
              <a:gd name="connsiteX10" fmla="*/ 6361889 w 6361889"/>
              <a:gd name="connsiteY10" fmla="*/ 2896263 h 3131715"/>
              <a:gd name="connsiteX0" fmla="*/ 0 w 6361889"/>
              <a:gd name="connsiteY0" fmla="*/ 1534391 h 3131715"/>
              <a:gd name="connsiteX1" fmla="*/ 875489 w 6361889"/>
              <a:gd name="connsiteY1" fmla="*/ 1505208 h 3131715"/>
              <a:gd name="connsiteX2" fmla="*/ 1254868 w 6361889"/>
              <a:gd name="connsiteY2" fmla="*/ 941004 h 3131715"/>
              <a:gd name="connsiteX3" fmla="*/ 1712068 w 6361889"/>
              <a:gd name="connsiteY3" fmla="*/ 1184195 h 3131715"/>
              <a:gd name="connsiteX4" fmla="*/ 2306469 w 6361889"/>
              <a:gd name="connsiteY4" fmla="*/ 1184195 h 3131715"/>
              <a:gd name="connsiteX5" fmla="*/ 2785251 w 6361889"/>
              <a:gd name="connsiteY5" fmla="*/ 576521 h 3131715"/>
              <a:gd name="connsiteX6" fmla="*/ 3158854 w 6361889"/>
              <a:gd name="connsiteY6" fmla="*/ 815152 h 3131715"/>
              <a:gd name="connsiteX7" fmla="*/ 3715966 w 6361889"/>
              <a:gd name="connsiteY7" fmla="*/ 872910 h 3131715"/>
              <a:gd name="connsiteX8" fmla="*/ 4007795 w 6361889"/>
              <a:gd name="connsiteY8" fmla="*/ 65514 h 3131715"/>
              <a:gd name="connsiteX9" fmla="*/ 5252936 w 6361889"/>
              <a:gd name="connsiteY9" fmla="*/ 2847625 h 3131715"/>
              <a:gd name="connsiteX10" fmla="*/ 6361889 w 6361889"/>
              <a:gd name="connsiteY10" fmla="*/ 2896263 h 3131715"/>
              <a:gd name="connsiteX0" fmla="*/ 0 w 6361889"/>
              <a:gd name="connsiteY0" fmla="*/ 1534391 h 3131715"/>
              <a:gd name="connsiteX1" fmla="*/ 875489 w 6361889"/>
              <a:gd name="connsiteY1" fmla="*/ 1505208 h 3131715"/>
              <a:gd name="connsiteX2" fmla="*/ 1254868 w 6361889"/>
              <a:gd name="connsiteY2" fmla="*/ 941004 h 3131715"/>
              <a:gd name="connsiteX3" fmla="*/ 1712068 w 6361889"/>
              <a:gd name="connsiteY3" fmla="*/ 1184195 h 3131715"/>
              <a:gd name="connsiteX4" fmla="*/ 2306469 w 6361889"/>
              <a:gd name="connsiteY4" fmla="*/ 1184195 h 3131715"/>
              <a:gd name="connsiteX5" fmla="*/ 2785251 w 6361889"/>
              <a:gd name="connsiteY5" fmla="*/ 576521 h 3131715"/>
              <a:gd name="connsiteX6" fmla="*/ 3158854 w 6361889"/>
              <a:gd name="connsiteY6" fmla="*/ 815152 h 3131715"/>
              <a:gd name="connsiteX7" fmla="*/ 3715966 w 6361889"/>
              <a:gd name="connsiteY7" fmla="*/ 872910 h 3131715"/>
              <a:gd name="connsiteX8" fmla="*/ 4007795 w 6361889"/>
              <a:gd name="connsiteY8" fmla="*/ 65514 h 3131715"/>
              <a:gd name="connsiteX9" fmla="*/ 5252936 w 6361889"/>
              <a:gd name="connsiteY9" fmla="*/ 2847625 h 3131715"/>
              <a:gd name="connsiteX10" fmla="*/ 6361889 w 6361889"/>
              <a:gd name="connsiteY10" fmla="*/ 2896263 h 3131715"/>
              <a:gd name="connsiteX0" fmla="*/ 0 w 6361889"/>
              <a:gd name="connsiteY0" fmla="*/ 1534391 h 3131715"/>
              <a:gd name="connsiteX1" fmla="*/ 875489 w 6361889"/>
              <a:gd name="connsiteY1" fmla="*/ 1505208 h 3131715"/>
              <a:gd name="connsiteX2" fmla="*/ 1254868 w 6361889"/>
              <a:gd name="connsiteY2" fmla="*/ 941004 h 3131715"/>
              <a:gd name="connsiteX3" fmla="*/ 1712068 w 6361889"/>
              <a:gd name="connsiteY3" fmla="*/ 1184195 h 3131715"/>
              <a:gd name="connsiteX4" fmla="*/ 2306469 w 6361889"/>
              <a:gd name="connsiteY4" fmla="*/ 1184195 h 3131715"/>
              <a:gd name="connsiteX5" fmla="*/ 2785251 w 6361889"/>
              <a:gd name="connsiteY5" fmla="*/ 576521 h 3131715"/>
              <a:gd name="connsiteX6" fmla="*/ 3158854 w 6361889"/>
              <a:gd name="connsiteY6" fmla="*/ 815152 h 3131715"/>
              <a:gd name="connsiteX7" fmla="*/ 3715966 w 6361889"/>
              <a:gd name="connsiteY7" fmla="*/ 872910 h 3131715"/>
              <a:gd name="connsiteX8" fmla="*/ 4007795 w 6361889"/>
              <a:gd name="connsiteY8" fmla="*/ 65514 h 3131715"/>
              <a:gd name="connsiteX9" fmla="*/ 5252936 w 6361889"/>
              <a:gd name="connsiteY9" fmla="*/ 2847625 h 3131715"/>
              <a:gd name="connsiteX10" fmla="*/ 6361889 w 6361889"/>
              <a:gd name="connsiteY10" fmla="*/ 2896263 h 3131715"/>
              <a:gd name="connsiteX0" fmla="*/ 0 w 6361889"/>
              <a:gd name="connsiteY0" fmla="*/ 1534391 h 3131715"/>
              <a:gd name="connsiteX1" fmla="*/ 875489 w 6361889"/>
              <a:gd name="connsiteY1" fmla="*/ 1505208 h 3131715"/>
              <a:gd name="connsiteX2" fmla="*/ 1254868 w 6361889"/>
              <a:gd name="connsiteY2" fmla="*/ 941004 h 3131715"/>
              <a:gd name="connsiteX3" fmla="*/ 1712068 w 6361889"/>
              <a:gd name="connsiteY3" fmla="*/ 1184195 h 3131715"/>
              <a:gd name="connsiteX4" fmla="*/ 2306469 w 6361889"/>
              <a:gd name="connsiteY4" fmla="*/ 1184195 h 3131715"/>
              <a:gd name="connsiteX5" fmla="*/ 2785251 w 6361889"/>
              <a:gd name="connsiteY5" fmla="*/ 576521 h 3131715"/>
              <a:gd name="connsiteX6" fmla="*/ 3158854 w 6361889"/>
              <a:gd name="connsiteY6" fmla="*/ 815152 h 3131715"/>
              <a:gd name="connsiteX7" fmla="*/ 3715966 w 6361889"/>
              <a:gd name="connsiteY7" fmla="*/ 872910 h 3131715"/>
              <a:gd name="connsiteX8" fmla="*/ 4007795 w 6361889"/>
              <a:gd name="connsiteY8" fmla="*/ 65514 h 3131715"/>
              <a:gd name="connsiteX9" fmla="*/ 5252936 w 6361889"/>
              <a:gd name="connsiteY9" fmla="*/ 2847625 h 3131715"/>
              <a:gd name="connsiteX10" fmla="*/ 6361889 w 6361889"/>
              <a:gd name="connsiteY10" fmla="*/ 2896263 h 3131715"/>
              <a:gd name="connsiteX0" fmla="*/ 0 w 6361889"/>
              <a:gd name="connsiteY0" fmla="*/ 1545008 h 3142332"/>
              <a:gd name="connsiteX1" fmla="*/ 875489 w 6361889"/>
              <a:gd name="connsiteY1" fmla="*/ 1515825 h 3142332"/>
              <a:gd name="connsiteX2" fmla="*/ 1254868 w 6361889"/>
              <a:gd name="connsiteY2" fmla="*/ 951621 h 3142332"/>
              <a:gd name="connsiteX3" fmla="*/ 1712068 w 6361889"/>
              <a:gd name="connsiteY3" fmla="*/ 1194812 h 3142332"/>
              <a:gd name="connsiteX4" fmla="*/ 2306469 w 6361889"/>
              <a:gd name="connsiteY4" fmla="*/ 1194812 h 3142332"/>
              <a:gd name="connsiteX5" fmla="*/ 2785251 w 6361889"/>
              <a:gd name="connsiteY5" fmla="*/ 587138 h 3142332"/>
              <a:gd name="connsiteX6" fmla="*/ 3158854 w 6361889"/>
              <a:gd name="connsiteY6" fmla="*/ 825769 h 3142332"/>
              <a:gd name="connsiteX7" fmla="*/ 3701678 w 6361889"/>
              <a:gd name="connsiteY7" fmla="*/ 788277 h 3142332"/>
              <a:gd name="connsiteX8" fmla="*/ 4007795 w 6361889"/>
              <a:gd name="connsiteY8" fmla="*/ 76131 h 3142332"/>
              <a:gd name="connsiteX9" fmla="*/ 5252936 w 6361889"/>
              <a:gd name="connsiteY9" fmla="*/ 2858242 h 3142332"/>
              <a:gd name="connsiteX10" fmla="*/ 6361889 w 6361889"/>
              <a:gd name="connsiteY10" fmla="*/ 2906880 h 3142332"/>
              <a:gd name="connsiteX0" fmla="*/ 0 w 6361889"/>
              <a:gd name="connsiteY0" fmla="*/ 1545008 h 3142332"/>
              <a:gd name="connsiteX1" fmla="*/ 875489 w 6361889"/>
              <a:gd name="connsiteY1" fmla="*/ 1515825 h 3142332"/>
              <a:gd name="connsiteX2" fmla="*/ 1254868 w 6361889"/>
              <a:gd name="connsiteY2" fmla="*/ 951621 h 3142332"/>
              <a:gd name="connsiteX3" fmla="*/ 1712068 w 6361889"/>
              <a:gd name="connsiteY3" fmla="*/ 1194812 h 3142332"/>
              <a:gd name="connsiteX4" fmla="*/ 2306469 w 6361889"/>
              <a:gd name="connsiteY4" fmla="*/ 1194812 h 3142332"/>
              <a:gd name="connsiteX5" fmla="*/ 2785251 w 6361889"/>
              <a:gd name="connsiteY5" fmla="*/ 587138 h 3142332"/>
              <a:gd name="connsiteX6" fmla="*/ 3158854 w 6361889"/>
              <a:gd name="connsiteY6" fmla="*/ 825769 h 3142332"/>
              <a:gd name="connsiteX7" fmla="*/ 3701678 w 6361889"/>
              <a:gd name="connsiteY7" fmla="*/ 788277 h 3142332"/>
              <a:gd name="connsiteX8" fmla="*/ 4007795 w 6361889"/>
              <a:gd name="connsiteY8" fmla="*/ 76131 h 3142332"/>
              <a:gd name="connsiteX9" fmla="*/ 5252936 w 6361889"/>
              <a:gd name="connsiteY9" fmla="*/ 2858242 h 3142332"/>
              <a:gd name="connsiteX10" fmla="*/ 6361889 w 6361889"/>
              <a:gd name="connsiteY10" fmla="*/ 2906880 h 3142332"/>
              <a:gd name="connsiteX0" fmla="*/ 0 w 6361889"/>
              <a:gd name="connsiteY0" fmla="*/ 1545008 h 3142332"/>
              <a:gd name="connsiteX1" fmla="*/ 875489 w 6361889"/>
              <a:gd name="connsiteY1" fmla="*/ 1515825 h 3142332"/>
              <a:gd name="connsiteX2" fmla="*/ 1254868 w 6361889"/>
              <a:gd name="connsiteY2" fmla="*/ 951621 h 3142332"/>
              <a:gd name="connsiteX3" fmla="*/ 1712068 w 6361889"/>
              <a:gd name="connsiteY3" fmla="*/ 1194812 h 3142332"/>
              <a:gd name="connsiteX4" fmla="*/ 2306469 w 6361889"/>
              <a:gd name="connsiteY4" fmla="*/ 1194812 h 3142332"/>
              <a:gd name="connsiteX5" fmla="*/ 2785251 w 6361889"/>
              <a:gd name="connsiteY5" fmla="*/ 587138 h 3142332"/>
              <a:gd name="connsiteX6" fmla="*/ 3158854 w 6361889"/>
              <a:gd name="connsiteY6" fmla="*/ 825769 h 3142332"/>
              <a:gd name="connsiteX7" fmla="*/ 3701678 w 6361889"/>
              <a:gd name="connsiteY7" fmla="*/ 788277 h 3142332"/>
              <a:gd name="connsiteX8" fmla="*/ 4007795 w 6361889"/>
              <a:gd name="connsiteY8" fmla="*/ 76131 h 3142332"/>
              <a:gd name="connsiteX9" fmla="*/ 5252936 w 6361889"/>
              <a:gd name="connsiteY9" fmla="*/ 2858242 h 3142332"/>
              <a:gd name="connsiteX10" fmla="*/ 6361889 w 6361889"/>
              <a:gd name="connsiteY10" fmla="*/ 2906880 h 3142332"/>
              <a:gd name="connsiteX0" fmla="*/ 0 w 6361889"/>
              <a:gd name="connsiteY0" fmla="*/ 1541665 h 3138989"/>
              <a:gd name="connsiteX1" fmla="*/ 875489 w 6361889"/>
              <a:gd name="connsiteY1" fmla="*/ 1512482 h 3138989"/>
              <a:gd name="connsiteX2" fmla="*/ 1254868 w 6361889"/>
              <a:gd name="connsiteY2" fmla="*/ 948278 h 3138989"/>
              <a:gd name="connsiteX3" fmla="*/ 1712068 w 6361889"/>
              <a:gd name="connsiteY3" fmla="*/ 1191469 h 3138989"/>
              <a:gd name="connsiteX4" fmla="*/ 2306469 w 6361889"/>
              <a:gd name="connsiteY4" fmla="*/ 1191469 h 3138989"/>
              <a:gd name="connsiteX5" fmla="*/ 2785251 w 6361889"/>
              <a:gd name="connsiteY5" fmla="*/ 583795 h 3138989"/>
              <a:gd name="connsiteX6" fmla="*/ 3158854 w 6361889"/>
              <a:gd name="connsiteY6" fmla="*/ 822426 h 3138989"/>
              <a:gd name="connsiteX7" fmla="*/ 3682628 w 6361889"/>
              <a:gd name="connsiteY7" fmla="*/ 813509 h 3138989"/>
              <a:gd name="connsiteX8" fmla="*/ 4007795 w 6361889"/>
              <a:gd name="connsiteY8" fmla="*/ 72788 h 3138989"/>
              <a:gd name="connsiteX9" fmla="*/ 5252936 w 6361889"/>
              <a:gd name="connsiteY9" fmla="*/ 2854899 h 3138989"/>
              <a:gd name="connsiteX10" fmla="*/ 6361889 w 6361889"/>
              <a:gd name="connsiteY10" fmla="*/ 2903537 h 3138989"/>
              <a:gd name="connsiteX0" fmla="*/ 0 w 6361889"/>
              <a:gd name="connsiteY0" fmla="*/ 1534953 h 3132277"/>
              <a:gd name="connsiteX1" fmla="*/ 875489 w 6361889"/>
              <a:gd name="connsiteY1" fmla="*/ 1505770 h 3132277"/>
              <a:gd name="connsiteX2" fmla="*/ 1254868 w 6361889"/>
              <a:gd name="connsiteY2" fmla="*/ 941566 h 3132277"/>
              <a:gd name="connsiteX3" fmla="*/ 1712068 w 6361889"/>
              <a:gd name="connsiteY3" fmla="*/ 1184757 h 3132277"/>
              <a:gd name="connsiteX4" fmla="*/ 2306469 w 6361889"/>
              <a:gd name="connsiteY4" fmla="*/ 1184757 h 3132277"/>
              <a:gd name="connsiteX5" fmla="*/ 2785251 w 6361889"/>
              <a:gd name="connsiteY5" fmla="*/ 577083 h 3132277"/>
              <a:gd name="connsiteX6" fmla="*/ 3158854 w 6361889"/>
              <a:gd name="connsiteY6" fmla="*/ 815714 h 3132277"/>
              <a:gd name="connsiteX7" fmla="*/ 3682628 w 6361889"/>
              <a:gd name="connsiteY7" fmla="*/ 806797 h 3132277"/>
              <a:gd name="connsiteX8" fmla="*/ 4007795 w 6361889"/>
              <a:gd name="connsiteY8" fmla="*/ 66076 h 3132277"/>
              <a:gd name="connsiteX9" fmla="*/ 5252936 w 6361889"/>
              <a:gd name="connsiteY9" fmla="*/ 2848187 h 3132277"/>
              <a:gd name="connsiteX10" fmla="*/ 6361889 w 6361889"/>
              <a:gd name="connsiteY10" fmla="*/ 2896825 h 3132277"/>
              <a:gd name="connsiteX0" fmla="*/ 0 w 6361889"/>
              <a:gd name="connsiteY0" fmla="*/ 1516873 h 3112890"/>
              <a:gd name="connsiteX1" fmla="*/ 875489 w 6361889"/>
              <a:gd name="connsiteY1" fmla="*/ 1487690 h 3112890"/>
              <a:gd name="connsiteX2" fmla="*/ 1254868 w 6361889"/>
              <a:gd name="connsiteY2" fmla="*/ 923486 h 3112890"/>
              <a:gd name="connsiteX3" fmla="*/ 1712068 w 6361889"/>
              <a:gd name="connsiteY3" fmla="*/ 1166677 h 3112890"/>
              <a:gd name="connsiteX4" fmla="*/ 2306469 w 6361889"/>
              <a:gd name="connsiteY4" fmla="*/ 1166677 h 3112890"/>
              <a:gd name="connsiteX5" fmla="*/ 2785251 w 6361889"/>
              <a:gd name="connsiteY5" fmla="*/ 559003 h 3112890"/>
              <a:gd name="connsiteX6" fmla="*/ 3158854 w 6361889"/>
              <a:gd name="connsiteY6" fmla="*/ 797634 h 3112890"/>
              <a:gd name="connsiteX7" fmla="*/ 3682628 w 6361889"/>
              <a:gd name="connsiteY7" fmla="*/ 788717 h 3112890"/>
              <a:gd name="connsiteX8" fmla="*/ 4279257 w 6361889"/>
              <a:gd name="connsiteY8" fmla="*/ 67046 h 3112890"/>
              <a:gd name="connsiteX9" fmla="*/ 5252936 w 6361889"/>
              <a:gd name="connsiteY9" fmla="*/ 2830107 h 3112890"/>
              <a:gd name="connsiteX10" fmla="*/ 6361889 w 6361889"/>
              <a:gd name="connsiteY10" fmla="*/ 2878745 h 3112890"/>
              <a:gd name="connsiteX0" fmla="*/ 0 w 6361889"/>
              <a:gd name="connsiteY0" fmla="*/ 1450483 h 3046500"/>
              <a:gd name="connsiteX1" fmla="*/ 875489 w 6361889"/>
              <a:gd name="connsiteY1" fmla="*/ 1421300 h 3046500"/>
              <a:gd name="connsiteX2" fmla="*/ 1254868 w 6361889"/>
              <a:gd name="connsiteY2" fmla="*/ 857096 h 3046500"/>
              <a:gd name="connsiteX3" fmla="*/ 1712068 w 6361889"/>
              <a:gd name="connsiteY3" fmla="*/ 1100287 h 3046500"/>
              <a:gd name="connsiteX4" fmla="*/ 2306469 w 6361889"/>
              <a:gd name="connsiteY4" fmla="*/ 1100287 h 3046500"/>
              <a:gd name="connsiteX5" fmla="*/ 2785251 w 6361889"/>
              <a:gd name="connsiteY5" fmla="*/ 492613 h 3046500"/>
              <a:gd name="connsiteX6" fmla="*/ 3158854 w 6361889"/>
              <a:gd name="connsiteY6" fmla="*/ 731244 h 3046500"/>
              <a:gd name="connsiteX7" fmla="*/ 3682628 w 6361889"/>
              <a:gd name="connsiteY7" fmla="*/ 722327 h 3046500"/>
              <a:gd name="connsiteX8" fmla="*/ 4279257 w 6361889"/>
              <a:gd name="connsiteY8" fmla="*/ 656 h 3046500"/>
              <a:gd name="connsiteX9" fmla="*/ 5252936 w 6361889"/>
              <a:gd name="connsiteY9" fmla="*/ 2763717 h 3046500"/>
              <a:gd name="connsiteX10" fmla="*/ 6361889 w 6361889"/>
              <a:gd name="connsiteY10" fmla="*/ 2812355 h 3046500"/>
              <a:gd name="connsiteX0" fmla="*/ 0 w 6361889"/>
              <a:gd name="connsiteY0" fmla="*/ 1450483 h 3046500"/>
              <a:gd name="connsiteX1" fmla="*/ 875489 w 6361889"/>
              <a:gd name="connsiteY1" fmla="*/ 1421300 h 3046500"/>
              <a:gd name="connsiteX2" fmla="*/ 1254868 w 6361889"/>
              <a:gd name="connsiteY2" fmla="*/ 857096 h 3046500"/>
              <a:gd name="connsiteX3" fmla="*/ 1712068 w 6361889"/>
              <a:gd name="connsiteY3" fmla="*/ 1100287 h 3046500"/>
              <a:gd name="connsiteX4" fmla="*/ 2306469 w 6361889"/>
              <a:gd name="connsiteY4" fmla="*/ 1100287 h 3046500"/>
              <a:gd name="connsiteX5" fmla="*/ 2785251 w 6361889"/>
              <a:gd name="connsiteY5" fmla="*/ 492613 h 3046500"/>
              <a:gd name="connsiteX6" fmla="*/ 3158854 w 6361889"/>
              <a:gd name="connsiteY6" fmla="*/ 731244 h 3046500"/>
              <a:gd name="connsiteX7" fmla="*/ 3682628 w 6361889"/>
              <a:gd name="connsiteY7" fmla="*/ 722327 h 3046500"/>
              <a:gd name="connsiteX8" fmla="*/ 4279257 w 6361889"/>
              <a:gd name="connsiteY8" fmla="*/ 656 h 3046500"/>
              <a:gd name="connsiteX9" fmla="*/ 5252936 w 6361889"/>
              <a:gd name="connsiteY9" fmla="*/ 2763717 h 3046500"/>
              <a:gd name="connsiteX10" fmla="*/ 6361889 w 6361889"/>
              <a:gd name="connsiteY10" fmla="*/ 2812355 h 3046500"/>
              <a:gd name="connsiteX0" fmla="*/ 0 w 6361889"/>
              <a:gd name="connsiteY0" fmla="*/ 1450483 h 3046500"/>
              <a:gd name="connsiteX1" fmla="*/ 875489 w 6361889"/>
              <a:gd name="connsiteY1" fmla="*/ 1421300 h 3046500"/>
              <a:gd name="connsiteX2" fmla="*/ 1254868 w 6361889"/>
              <a:gd name="connsiteY2" fmla="*/ 857096 h 3046500"/>
              <a:gd name="connsiteX3" fmla="*/ 1712068 w 6361889"/>
              <a:gd name="connsiteY3" fmla="*/ 1100287 h 3046500"/>
              <a:gd name="connsiteX4" fmla="*/ 2306469 w 6361889"/>
              <a:gd name="connsiteY4" fmla="*/ 1100287 h 3046500"/>
              <a:gd name="connsiteX5" fmla="*/ 2785251 w 6361889"/>
              <a:gd name="connsiteY5" fmla="*/ 492613 h 3046500"/>
              <a:gd name="connsiteX6" fmla="*/ 3230292 w 6361889"/>
              <a:gd name="connsiteY6" fmla="*/ 731244 h 3046500"/>
              <a:gd name="connsiteX7" fmla="*/ 3682628 w 6361889"/>
              <a:gd name="connsiteY7" fmla="*/ 722327 h 3046500"/>
              <a:gd name="connsiteX8" fmla="*/ 4279257 w 6361889"/>
              <a:gd name="connsiteY8" fmla="*/ 656 h 3046500"/>
              <a:gd name="connsiteX9" fmla="*/ 5252936 w 6361889"/>
              <a:gd name="connsiteY9" fmla="*/ 2763717 h 3046500"/>
              <a:gd name="connsiteX10" fmla="*/ 6361889 w 6361889"/>
              <a:gd name="connsiteY10" fmla="*/ 2812355 h 3046500"/>
              <a:gd name="connsiteX0" fmla="*/ 0 w 6361889"/>
              <a:gd name="connsiteY0" fmla="*/ 1450483 h 3046500"/>
              <a:gd name="connsiteX1" fmla="*/ 875489 w 6361889"/>
              <a:gd name="connsiteY1" fmla="*/ 1421300 h 3046500"/>
              <a:gd name="connsiteX2" fmla="*/ 1254868 w 6361889"/>
              <a:gd name="connsiteY2" fmla="*/ 857096 h 3046500"/>
              <a:gd name="connsiteX3" fmla="*/ 1712068 w 6361889"/>
              <a:gd name="connsiteY3" fmla="*/ 1100287 h 3046500"/>
              <a:gd name="connsiteX4" fmla="*/ 2306469 w 6361889"/>
              <a:gd name="connsiteY4" fmla="*/ 1100287 h 3046500"/>
              <a:gd name="connsiteX5" fmla="*/ 2785251 w 6361889"/>
              <a:gd name="connsiteY5" fmla="*/ 492613 h 3046500"/>
              <a:gd name="connsiteX6" fmla="*/ 3230292 w 6361889"/>
              <a:gd name="connsiteY6" fmla="*/ 731244 h 3046500"/>
              <a:gd name="connsiteX7" fmla="*/ 3682628 w 6361889"/>
              <a:gd name="connsiteY7" fmla="*/ 722327 h 3046500"/>
              <a:gd name="connsiteX8" fmla="*/ 4279257 w 6361889"/>
              <a:gd name="connsiteY8" fmla="*/ 656 h 3046500"/>
              <a:gd name="connsiteX9" fmla="*/ 5252936 w 6361889"/>
              <a:gd name="connsiteY9" fmla="*/ 2763717 h 3046500"/>
              <a:gd name="connsiteX10" fmla="*/ 6361889 w 6361889"/>
              <a:gd name="connsiteY10" fmla="*/ 2812355 h 3046500"/>
              <a:gd name="connsiteX0" fmla="*/ 0 w 6361889"/>
              <a:gd name="connsiteY0" fmla="*/ 1450483 h 3046500"/>
              <a:gd name="connsiteX1" fmla="*/ 875489 w 6361889"/>
              <a:gd name="connsiteY1" fmla="*/ 1421300 h 3046500"/>
              <a:gd name="connsiteX2" fmla="*/ 1254868 w 6361889"/>
              <a:gd name="connsiteY2" fmla="*/ 857096 h 3046500"/>
              <a:gd name="connsiteX3" fmla="*/ 1712068 w 6361889"/>
              <a:gd name="connsiteY3" fmla="*/ 1100287 h 3046500"/>
              <a:gd name="connsiteX4" fmla="*/ 2306469 w 6361889"/>
              <a:gd name="connsiteY4" fmla="*/ 1100287 h 3046500"/>
              <a:gd name="connsiteX5" fmla="*/ 2785251 w 6361889"/>
              <a:gd name="connsiteY5" fmla="*/ 492613 h 3046500"/>
              <a:gd name="connsiteX6" fmla="*/ 3230292 w 6361889"/>
              <a:gd name="connsiteY6" fmla="*/ 731244 h 3046500"/>
              <a:gd name="connsiteX7" fmla="*/ 3682628 w 6361889"/>
              <a:gd name="connsiteY7" fmla="*/ 722327 h 3046500"/>
              <a:gd name="connsiteX8" fmla="*/ 4279257 w 6361889"/>
              <a:gd name="connsiteY8" fmla="*/ 656 h 3046500"/>
              <a:gd name="connsiteX9" fmla="*/ 5252936 w 6361889"/>
              <a:gd name="connsiteY9" fmla="*/ 2763717 h 3046500"/>
              <a:gd name="connsiteX10" fmla="*/ 6361889 w 6361889"/>
              <a:gd name="connsiteY10" fmla="*/ 2812355 h 3046500"/>
              <a:gd name="connsiteX0" fmla="*/ 0 w 6361889"/>
              <a:gd name="connsiteY0" fmla="*/ 1450483 h 3046500"/>
              <a:gd name="connsiteX1" fmla="*/ 875489 w 6361889"/>
              <a:gd name="connsiteY1" fmla="*/ 1421300 h 3046500"/>
              <a:gd name="connsiteX2" fmla="*/ 1254868 w 6361889"/>
              <a:gd name="connsiteY2" fmla="*/ 857096 h 3046500"/>
              <a:gd name="connsiteX3" fmla="*/ 1712068 w 6361889"/>
              <a:gd name="connsiteY3" fmla="*/ 1100287 h 3046500"/>
              <a:gd name="connsiteX4" fmla="*/ 2225507 w 6361889"/>
              <a:gd name="connsiteY4" fmla="*/ 1100287 h 3046500"/>
              <a:gd name="connsiteX5" fmla="*/ 2785251 w 6361889"/>
              <a:gd name="connsiteY5" fmla="*/ 492613 h 3046500"/>
              <a:gd name="connsiteX6" fmla="*/ 3230292 w 6361889"/>
              <a:gd name="connsiteY6" fmla="*/ 731244 h 3046500"/>
              <a:gd name="connsiteX7" fmla="*/ 3682628 w 6361889"/>
              <a:gd name="connsiteY7" fmla="*/ 722327 h 3046500"/>
              <a:gd name="connsiteX8" fmla="*/ 4279257 w 6361889"/>
              <a:gd name="connsiteY8" fmla="*/ 656 h 3046500"/>
              <a:gd name="connsiteX9" fmla="*/ 5252936 w 6361889"/>
              <a:gd name="connsiteY9" fmla="*/ 2763717 h 3046500"/>
              <a:gd name="connsiteX10" fmla="*/ 6361889 w 6361889"/>
              <a:gd name="connsiteY10" fmla="*/ 2812355 h 3046500"/>
              <a:gd name="connsiteX0" fmla="*/ 0 w 6361889"/>
              <a:gd name="connsiteY0" fmla="*/ 1450483 h 3046500"/>
              <a:gd name="connsiteX1" fmla="*/ 875489 w 6361889"/>
              <a:gd name="connsiteY1" fmla="*/ 1421300 h 3046500"/>
              <a:gd name="connsiteX2" fmla="*/ 1254868 w 6361889"/>
              <a:gd name="connsiteY2" fmla="*/ 857096 h 3046500"/>
              <a:gd name="connsiteX3" fmla="*/ 1712068 w 6361889"/>
              <a:gd name="connsiteY3" fmla="*/ 1100287 h 3046500"/>
              <a:gd name="connsiteX4" fmla="*/ 2225507 w 6361889"/>
              <a:gd name="connsiteY4" fmla="*/ 1100287 h 3046500"/>
              <a:gd name="connsiteX5" fmla="*/ 2785251 w 6361889"/>
              <a:gd name="connsiteY5" fmla="*/ 492613 h 3046500"/>
              <a:gd name="connsiteX6" fmla="*/ 3230292 w 6361889"/>
              <a:gd name="connsiteY6" fmla="*/ 731244 h 3046500"/>
              <a:gd name="connsiteX7" fmla="*/ 3682628 w 6361889"/>
              <a:gd name="connsiteY7" fmla="*/ 722327 h 3046500"/>
              <a:gd name="connsiteX8" fmla="*/ 4279257 w 6361889"/>
              <a:gd name="connsiteY8" fmla="*/ 656 h 3046500"/>
              <a:gd name="connsiteX9" fmla="*/ 5252936 w 6361889"/>
              <a:gd name="connsiteY9" fmla="*/ 2763717 h 3046500"/>
              <a:gd name="connsiteX10" fmla="*/ 6361889 w 6361889"/>
              <a:gd name="connsiteY10" fmla="*/ 2812355 h 3046500"/>
              <a:gd name="connsiteX0" fmla="*/ 0 w 6361889"/>
              <a:gd name="connsiteY0" fmla="*/ 1450483 h 3046500"/>
              <a:gd name="connsiteX1" fmla="*/ 875489 w 6361889"/>
              <a:gd name="connsiteY1" fmla="*/ 1421300 h 3046500"/>
              <a:gd name="connsiteX2" fmla="*/ 1345355 w 6361889"/>
              <a:gd name="connsiteY2" fmla="*/ 852334 h 3046500"/>
              <a:gd name="connsiteX3" fmla="*/ 1712068 w 6361889"/>
              <a:gd name="connsiteY3" fmla="*/ 1100287 h 3046500"/>
              <a:gd name="connsiteX4" fmla="*/ 2225507 w 6361889"/>
              <a:gd name="connsiteY4" fmla="*/ 1100287 h 3046500"/>
              <a:gd name="connsiteX5" fmla="*/ 2785251 w 6361889"/>
              <a:gd name="connsiteY5" fmla="*/ 492613 h 3046500"/>
              <a:gd name="connsiteX6" fmla="*/ 3230292 w 6361889"/>
              <a:gd name="connsiteY6" fmla="*/ 731244 h 3046500"/>
              <a:gd name="connsiteX7" fmla="*/ 3682628 w 6361889"/>
              <a:gd name="connsiteY7" fmla="*/ 722327 h 3046500"/>
              <a:gd name="connsiteX8" fmla="*/ 4279257 w 6361889"/>
              <a:gd name="connsiteY8" fmla="*/ 656 h 3046500"/>
              <a:gd name="connsiteX9" fmla="*/ 5252936 w 6361889"/>
              <a:gd name="connsiteY9" fmla="*/ 2763717 h 3046500"/>
              <a:gd name="connsiteX10" fmla="*/ 6361889 w 6361889"/>
              <a:gd name="connsiteY10" fmla="*/ 2812355 h 3046500"/>
              <a:gd name="connsiteX0" fmla="*/ 0 w 6361889"/>
              <a:gd name="connsiteY0" fmla="*/ 1450483 h 3046500"/>
              <a:gd name="connsiteX1" fmla="*/ 875489 w 6361889"/>
              <a:gd name="connsiteY1" fmla="*/ 1421300 h 3046500"/>
              <a:gd name="connsiteX2" fmla="*/ 1345355 w 6361889"/>
              <a:gd name="connsiteY2" fmla="*/ 852334 h 3046500"/>
              <a:gd name="connsiteX3" fmla="*/ 1712068 w 6361889"/>
              <a:gd name="connsiteY3" fmla="*/ 1100287 h 3046500"/>
              <a:gd name="connsiteX4" fmla="*/ 2225507 w 6361889"/>
              <a:gd name="connsiteY4" fmla="*/ 1100287 h 3046500"/>
              <a:gd name="connsiteX5" fmla="*/ 2785251 w 6361889"/>
              <a:gd name="connsiteY5" fmla="*/ 492613 h 3046500"/>
              <a:gd name="connsiteX6" fmla="*/ 3230292 w 6361889"/>
              <a:gd name="connsiteY6" fmla="*/ 731244 h 3046500"/>
              <a:gd name="connsiteX7" fmla="*/ 3682628 w 6361889"/>
              <a:gd name="connsiteY7" fmla="*/ 722327 h 3046500"/>
              <a:gd name="connsiteX8" fmla="*/ 4279257 w 6361889"/>
              <a:gd name="connsiteY8" fmla="*/ 656 h 3046500"/>
              <a:gd name="connsiteX9" fmla="*/ 5252936 w 6361889"/>
              <a:gd name="connsiteY9" fmla="*/ 2763717 h 3046500"/>
              <a:gd name="connsiteX10" fmla="*/ 6361889 w 6361889"/>
              <a:gd name="connsiteY10" fmla="*/ 2812355 h 3046500"/>
              <a:gd name="connsiteX0" fmla="*/ 0 w 6361889"/>
              <a:gd name="connsiteY0" fmla="*/ 1421908 h 3046500"/>
              <a:gd name="connsiteX1" fmla="*/ 875489 w 6361889"/>
              <a:gd name="connsiteY1" fmla="*/ 1421300 h 3046500"/>
              <a:gd name="connsiteX2" fmla="*/ 1345355 w 6361889"/>
              <a:gd name="connsiteY2" fmla="*/ 852334 h 3046500"/>
              <a:gd name="connsiteX3" fmla="*/ 1712068 w 6361889"/>
              <a:gd name="connsiteY3" fmla="*/ 1100287 h 3046500"/>
              <a:gd name="connsiteX4" fmla="*/ 2225507 w 6361889"/>
              <a:gd name="connsiteY4" fmla="*/ 1100287 h 3046500"/>
              <a:gd name="connsiteX5" fmla="*/ 2785251 w 6361889"/>
              <a:gd name="connsiteY5" fmla="*/ 492613 h 3046500"/>
              <a:gd name="connsiteX6" fmla="*/ 3230292 w 6361889"/>
              <a:gd name="connsiteY6" fmla="*/ 731244 h 3046500"/>
              <a:gd name="connsiteX7" fmla="*/ 3682628 w 6361889"/>
              <a:gd name="connsiteY7" fmla="*/ 722327 h 3046500"/>
              <a:gd name="connsiteX8" fmla="*/ 4279257 w 6361889"/>
              <a:gd name="connsiteY8" fmla="*/ 656 h 3046500"/>
              <a:gd name="connsiteX9" fmla="*/ 5252936 w 6361889"/>
              <a:gd name="connsiteY9" fmla="*/ 2763717 h 3046500"/>
              <a:gd name="connsiteX10" fmla="*/ 6361889 w 6361889"/>
              <a:gd name="connsiteY10" fmla="*/ 2812355 h 3046500"/>
              <a:gd name="connsiteX0" fmla="*/ 0 w 6361889"/>
              <a:gd name="connsiteY0" fmla="*/ 1421908 h 3046500"/>
              <a:gd name="connsiteX1" fmla="*/ 875489 w 6361889"/>
              <a:gd name="connsiteY1" fmla="*/ 1421300 h 3046500"/>
              <a:gd name="connsiteX2" fmla="*/ 1345355 w 6361889"/>
              <a:gd name="connsiteY2" fmla="*/ 852334 h 3046500"/>
              <a:gd name="connsiteX3" fmla="*/ 1712068 w 6361889"/>
              <a:gd name="connsiteY3" fmla="*/ 1100287 h 3046500"/>
              <a:gd name="connsiteX4" fmla="*/ 2225507 w 6361889"/>
              <a:gd name="connsiteY4" fmla="*/ 1100287 h 3046500"/>
              <a:gd name="connsiteX5" fmla="*/ 2785251 w 6361889"/>
              <a:gd name="connsiteY5" fmla="*/ 492613 h 3046500"/>
              <a:gd name="connsiteX6" fmla="*/ 3230292 w 6361889"/>
              <a:gd name="connsiteY6" fmla="*/ 731244 h 3046500"/>
              <a:gd name="connsiteX7" fmla="*/ 3682628 w 6361889"/>
              <a:gd name="connsiteY7" fmla="*/ 722327 h 3046500"/>
              <a:gd name="connsiteX8" fmla="*/ 4279257 w 6361889"/>
              <a:gd name="connsiteY8" fmla="*/ 656 h 3046500"/>
              <a:gd name="connsiteX9" fmla="*/ 5252936 w 6361889"/>
              <a:gd name="connsiteY9" fmla="*/ 2763717 h 3046500"/>
              <a:gd name="connsiteX10" fmla="*/ 6361889 w 6361889"/>
              <a:gd name="connsiteY10" fmla="*/ 2812355 h 3046500"/>
              <a:gd name="connsiteX0" fmla="*/ 0 w 6361889"/>
              <a:gd name="connsiteY0" fmla="*/ 1426664 h 3051583"/>
              <a:gd name="connsiteX1" fmla="*/ 875489 w 6361889"/>
              <a:gd name="connsiteY1" fmla="*/ 1426056 h 3051583"/>
              <a:gd name="connsiteX2" fmla="*/ 1345355 w 6361889"/>
              <a:gd name="connsiteY2" fmla="*/ 857090 h 3051583"/>
              <a:gd name="connsiteX3" fmla="*/ 1712068 w 6361889"/>
              <a:gd name="connsiteY3" fmla="*/ 1105043 h 3051583"/>
              <a:gd name="connsiteX4" fmla="*/ 2225507 w 6361889"/>
              <a:gd name="connsiteY4" fmla="*/ 1105043 h 3051583"/>
              <a:gd name="connsiteX5" fmla="*/ 2785251 w 6361889"/>
              <a:gd name="connsiteY5" fmla="*/ 497369 h 3051583"/>
              <a:gd name="connsiteX6" fmla="*/ 3230292 w 6361889"/>
              <a:gd name="connsiteY6" fmla="*/ 736000 h 3051583"/>
              <a:gd name="connsiteX7" fmla="*/ 3682628 w 6361889"/>
              <a:gd name="connsiteY7" fmla="*/ 727083 h 3051583"/>
              <a:gd name="connsiteX8" fmla="*/ 4236394 w 6361889"/>
              <a:gd name="connsiteY8" fmla="*/ 650 h 3051583"/>
              <a:gd name="connsiteX9" fmla="*/ 5252936 w 6361889"/>
              <a:gd name="connsiteY9" fmla="*/ 2768473 h 3051583"/>
              <a:gd name="connsiteX10" fmla="*/ 6361889 w 6361889"/>
              <a:gd name="connsiteY10" fmla="*/ 2817111 h 3051583"/>
              <a:gd name="connsiteX0" fmla="*/ 0 w 6361889"/>
              <a:gd name="connsiteY0" fmla="*/ 1426664 h 3051583"/>
              <a:gd name="connsiteX1" fmla="*/ 875489 w 6361889"/>
              <a:gd name="connsiteY1" fmla="*/ 1426056 h 3051583"/>
              <a:gd name="connsiteX2" fmla="*/ 1345355 w 6361889"/>
              <a:gd name="connsiteY2" fmla="*/ 857090 h 3051583"/>
              <a:gd name="connsiteX3" fmla="*/ 1712068 w 6361889"/>
              <a:gd name="connsiteY3" fmla="*/ 1105043 h 3051583"/>
              <a:gd name="connsiteX4" fmla="*/ 2225507 w 6361889"/>
              <a:gd name="connsiteY4" fmla="*/ 1105043 h 3051583"/>
              <a:gd name="connsiteX5" fmla="*/ 2785251 w 6361889"/>
              <a:gd name="connsiteY5" fmla="*/ 497369 h 3051583"/>
              <a:gd name="connsiteX6" fmla="*/ 3230292 w 6361889"/>
              <a:gd name="connsiteY6" fmla="*/ 736000 h 3051583"/>
              <a:gd name="connsiteX7" fmla="*/ 3682628 w 6361889"/>
              <a:gd name="connsiteY7" fmla="*/ 727083 h 3051583"/>
              <a:gd name="connsiteX8" fmla="*/ 4236394 w 6361889"/>
              <a:gd name="connsiteY8" fmla="*/ 650 h 3051583"/>
              <a:gd name="connsiteX9" fmla="*/ 5252936 w 6361889"/>
              <a:gd name="connsiteY9" fmla="*/ 2768473 h 3051583"/>
              <a:gd name="connsiteX10" fmla="*/ 6361889 w 6361889"/>
              <a:gd name="connsiteY10" fmla="*/ 2817111 h 3051583"/>
              <a:gd name="connsiteX0" fmla="*/ 0 w 6361889"/>
              <a:gd name="connsiteY0" fmla="*/ 1426664 h 3051583"/>
              <a:gd name="connsiteX1" fmla="*/ 875489 w 6361889"/>
              <a:gd name="connsiteY1" fmla="*/ 1426056 h 3051583"/>
              <a:gd name="connsiteX2" fmla="*/ 1345355 w 6361889"/>
              <a:gd name="connsiteY2" fmla="*/ 857090 h 3051583"/>
              <a:gd name="connsiteX3" fmla="*/ 1712068 w 6361889"/>
              <a:gd name="connsiteY3" fmla="*/ 1105043 h 3051583"/>
              <a:gd name="connsiteX4" fmla="*/ 2225507 w 6361889"/>
              <a:gd name="connsiteY4" fmla="*/ 1105043 h 3051583"/>
              <a:gd name="connsiteX5" fmla="*/ 2785251 w 6361889"/>
              <a:gd name="connsiteY5" fmla="*/ 497369 h 3051583"/>
              <a:gd name="connsiteX6" fmla="*/ 3230292 w 6361889"/>
              <a:gd name="connsiteY6" fmla="*/ 736000 h 3051583"/>
              <a:gd name="connsiteX7" fmla="*/ 3682628 w 6361889"/>
              <a:gd name="connsiteY7" fmla="*/ 727083 h 3051583"/>
              <a:gd name="connsiteX8" fmla="*/ 4317357 w 6361889"/>
              <a:gd name="connsiteY8" fmla="*/ 650 h 3051583"/>
              <a:gd name="connsiteX9" fmla="*/ 5252936 w 6361889"/>
              <a:gd name="connsiteY9" fmla="*/ 2768473 h 3051583"/>
              <a:gd name="connsiteX10" fmla="*/ 6361889 w 6361889"/>
              <a:gd name="connsiteY10" fmla="*/ 2817111 h 3051583"/>
              <a:gd name="connsiteX0" fmla="*/ 0 w 6361889"/>
              <a:gd name="connsiteY0" fmla="*/ 1492814 h 3117733"/>
              <a:gd name="connsiteX1" fmla="*/ 875489 w 6361889"/>
              <a:gd name="connsiteY1" fmla="*/ 1492206 h 3117733"/>
              <a:gd name="connsiteX2" fmla="*/ 1345355 w 6361889"/>
              <a:gd name="connsiteY2" fmla="*/ 923240 h 3117733"/>
              <a:gd name="connsiteX3" fmla="*/ 1712068 w 6361889"/>
              <a:gd name="connsiteY3" fmla="*/ 1171193 h 3117733"/>
              <a:gd name="connsiteX4" fmla="*/ 2225507 w 6361889"/>
              <a:gd name="connsiteY4" fmla="*/ 1171193 h 3117733"/>
              <a:gd name="connsiteX5" fmla="*/ 2785251 w 6361889"/>
              <a:gd name="connsiteY5" fmla="*/ 563519 h 3117733"/>
              <a:gd name="connsiteX6" fmla="*/ 3230292 w 6361889"/>
              <a:gd name="connsiteY6" fmla="*/ 802150 h 3117733"/>
              <a:gd name="connsiteX7" fmla="*/ 3644528 w 6361889"/>
              <a:gd name="connsiteY7" fmla="*/ 793233 h 3117733"/>
              <a:gd name="connsiteX8" fmla="*/ 4317357 w 6361889"/>
              <a:gd name="connsiteY8" fmla="*/ 66800 h 3117733"/>
              <a:gd name="connsiteX9" fmla="*/ 5252936 w 6361889"/>
              <a:gd name="connsiteY9" fmla="*/ 2834623 h 3117733"/>
              <a:gd name="connsiteX10" fmla="*/ 6361889 w 6361889"/>
              <a:gd name="connsiteY10" fmla="*/ 2883261 h 3117733"/>
              <a:gd name="connsiteX0" fmla="*/ 0 w 6361889"/>
              <a:gd name="connsiteY0" fmla="*/ 1426019 h 3050938"/>
              <a:gd name="connsiteX1" fmla="*/ 875489 w 6361889"/>
              <a:gd name="connsiteY1" fmla="*/ 1425411 h 3050938"/>
              <a:gd name="connsiteX2" fmla="*/ 1345355 w 6361889"/>
              <a:gd name="connsiteY2" fmla="*/ 856445 h 3050938"/>
              <a:gd name="connsiteX3" fmla="*/ 1712068 w 6361889"/>
              <a:gd name="connsiteY3" fmla="*/ 1104398 h 3050938"/>
              <a:gd name="connsiteX4" fmla="*/ 2225507 w 6361889"/>
              <a:gd name="connsiteY4" fmla="*/ 1104398 h 3050938"/>
              <a:gd name="connsiteX5" fmla="*/ 2785251 w 6361889"/>
              <a:gd name="connsiteY5" fmla="*/ 496724 h 3050938"/>
              <a:gd name="connsiteX6" fmla="*/ 3230292 w 6361889"/>
              <a:gd name="connsiteY6" fmla="*/ 735355 h 3050938"/>
              <a:gd name="connsiteX7" fmla="*/ 3644528 w 6361889"/>
              <a:gd name="connsiteY7" fmla="*/ 726438 h 3050938"/>
              <a:gd name="connsiteX8" fmla="*/ 4317357 w 6361889"/>
              <a:gd name="connsiteY8" fmla="*/ 5 h 3050938"/>
              <a:gd name="connsiteX9" fmla="*/ 5252936 w 6361889"/>
              <a:gd name="connsiteY9" fmla="*/ 2767828 h 3050938"/>
              <a:gd name="connsiteX10" fmla="*/ 6361889 w 6361889"/>
              <a:gd name="connsiteY10" fmla="*/ 2816466 h 3050938"/>
              <a:gd name="connsiteX0" fmla="*/ 0 w 6361889"/>
              <a:gd name="connsiteY0" fmla="*/ 1426019 h 3050938"/>
              <a:gd name="connsiteX1" fmla="*/ 875489 w 6361889"/>
              <a:gd name="connsiteY1" fmla="*/ 1425411 h 3050938"/>
              <a:gd name="connsiteX2" fmla="*/ 1345355 w 6361889"/>
              <a:gd name="connsiteY2" fmla="*/ 856445 h 3050938"/>
              <a:gd name="connsiteX3" fmla="*/ 1712068 w 6361889"/>
              <a:gd name="connsiteY3" fmla="*/ 1104398 h 3050938"/>
              <a:gd name="connsiteX4" fmla="*/ 2225507 w 6361889"/>
              <a:gd name="connsiteY4" fmla="*/ 1104398 h 3050938"/>
              <a:gd name="connsiteX5" fmla="*/ 2785251 w 6361889"/>
              <a:gd name="connsiteY5" fmla="*/ 496724 h 3050938"/>
              <a:gd name="connsiteX6" fmla="*/ 3230292 w 6361889"/>
              <a:gd name="connsiteY6" fmla="*/ 735355 h 3050938"/>
              <a:gd name="connsiteX7" fmla="*/ 3644528 w 6361889"/>
              <a:gd name="connsiteY7" fmla="*/ 726438 h 3050938"/>
              <a:gd name="connsiteX8" fmla="*/ 4317357 w 6361889"/>
              <a:gd name="connsiteY8" fmla="*/ 5 h 3050938"/>
              <a:gd name="connsiteX9" fmla="*/ 5252936 w 6361889"/>
              <a:gd name="connsiteY9" fmla="*/ 2767828 h 3050938"/>
              <a:gd name="connsiteX10" fmla="*/ 6361889 w 6361889"/>
              <a:gd name="connsiteY10" fmla="*/ 2816466 h 3050938"/>
              <a:gd name="connsiteX0" fmla="*/ 0 w 6361889"/>
              <a:gd name="connsiteY0" fmla="*/ 1426019 h 2898153"/>
              <a:gd name="connsiteX1" fmla="*/ 875489 w 6361889"/>
              <a:gd name="connsiteY1" fmla="*/ 1425411 h 2898153"/>
              <a:gd name="connsiteX2" fmla="*/ 1345355 w 6361889"/>
              <a:gd name="connsiteY2" fmla="*/ 856445 h 2898153"/>
              <a:gd name="connsiteX3" fmla="*/ 1712068 w 6361889"/>
              <a:gd name="connsiteY3" fmla="*/ 1104398 h 2898153"/>
              <a:gd name="connsiteX4" fmla="*/ 2225507 w 6361889"/>
              <a:gd name="connsiteY4" fmla="*/ 1104398 h 2898153"/>
              <a:gd name="connsiteX5" fmla="*/ 2785251 w 6361889"/>
              <a:gd name="connsiteY5" fmla="*/ 496724 h 2898153"/>
              <a:gd name="connsiteX6" fmla="*/ 3230292 w 6361889"/>
              <a:gd name="connsiteY6" fmla="*/ 735355 h 2898153"/>
              <a:gd name="connsiteX7" fmla="*/ 3644528 w 6361889"/>
              <a:gd name="connsiteY7" fmla="*/ 726438 h 2898153"/>
              <a:gd name="connsiteX8" fmla="*/ 4317357 w 6361889"/>
              <a:gd name="connsiteY8" fmla="*/ 5 h 2898153"/>
              <a:gd name="connsiteX9" fmla="*/ 5252936 w 6361889"/>
              <a:gd name="connsiteY9" fmla="*/ 2767828 h 2898153"/>
              <a:gd name="connsiteX10" fmla="*/ 6361889 w 6361889"/>
              <a:gd name="connsiteY10" fmla="*/ 2816466 h 2898153"/>
              <a:gd name="connsiteX0" fmla="*/ 0 w 6361889"/>
              <a:gd name="connsiteY0" fmla="*/ 1426019 h 2898153"/>
              <a:gd name="connsiteX1" fmla="*/ 875489 w 6361889"/>
              <a:gd name="connsiteY1" fmla="*/ 1425411 h 2898153"/>
              <a:gd name="connsiteX2" fmla="*/ 1345355 w 6361889"/>
              <a:gd name="connsiteY2" fmla="*/ 856445 h 2898153"/>
              <a:gd name="connsiteX3" fmla="*/ 1712068 w 6361889"/>
              <a:gd name="connsiteY3" fmla="*/ 1104398 h 2898153"/>
              <a:gd name="connsiteX4" fmla="*/ 2225507 w 6361889"/>
              <a:gd name="connsiteY4" fmla="*/ 1104398 h 2898153"/>
              <a:gd name="connsiteX5" fmla="*/ 2785251 w 6361889"/>
              <a:gd name="connsiteY5" fmla="*/ 496724 h 2898153"/>
              <a:gd name="connsiteX6" fmla="*/ 3230292 w 6361889"/>
              <a:gd name="connsiteY6" fmla="*/ 735355 h 2898153"/>
              <a:gd name="connsiteX7" fmla="*/ 3644528 w 6361889"/>
              <a:gd name="connsiteY7" fmla="*/ 726438 h 2898153"/>
              <a:gd name="connsiteX8" fmla="*/ 4317357 w 6361889"/>
              <a:gd name="connsiteY8" fmla="*/ 5 h 2898153"/>
              <a:gd name="connsiteX9" fmla="*/ 5252936 w 6361889"/>
              <a:gd name="connsiteY9" fmla="*/ 2767828 h 2898153"/>
              <a:gd name="connsiteX10" fmla="*/ 6361889 w 6361889"/>
              <a:gd name="connsiteY10" fmla="*/ 2816466 h 2898153"/>
              <a:gd name="connsiteX0" fmla="*/ 0 w 6361889"/>
              <a:gd name="connsiteY0" fmla="*/ 1492328 h 2962627"/>
              <a:gd name="connsiteX1" fmla="*/ 875489 w 6361889"/>
              <a:gd name="connsiteY1" fmla="*/ 1491720 h 2962627"/>
              <a:gd name="connsiteX2" fmla="*/ 1345355 w 6361889"/>
              <a:gd name="connsiteY2" fmla="*/ 922754 h 2962627"/>
              <a:gd name="connsiteX3" fmla="*/ 1712068 w 6361889"/>
              <a:gd name="connsiteY3" fmla="*/ 1170707 h 2962627"/>
              <a:gd name="connsiteX4" fmla="*/ 2225507 w 6361889"/>
              <a:gd name="connsiteY4" fmla="*/ 1170707 h 2962627"/>
              <a:gd name="connsiteX5" fmla="*/ 2785251 w 6361889"/>
              <a:gd name="connsiteY5" fmla="*/ 563033 h 2962627"/>
              <a:gd name="connsiteX6" fmla="*/ 3230292 w 6361889"/>
              <a:gd name="connsiteY6" fmla="*/ 801664 h 2962627"/>
              <a:gd name="connsiteX7" fmla="*/ 3644528 w 6361889"/>
              <a:gd name="connsiteY7" fmla="*/ 792747 h 2962627"/>
              <a:gd name="connsiteX8" fmla="*/ 4317357 w 6361889"/>
              <a:gd name="connsiteY8" fmla="*/ 66314 h 2962627"/>
              <a:gd name="connsiteX9" fmla="*/ 5395811 w 6361889"/>
              <a:gd name="connsiteY9" fmla="*/ 2824612 h 2962627"/>
              <a:gd name="connsiteX10" fmla="*/ 6361889 w 6361889"/>
              <a:gd name="connsiteY10" fmla="*/ 2882775 h 2962627"/>
              <a:gd name="connsiteX0" fmla="*/ 0 w 6361889"/>
              <a:gd name="connsiteY0" fmla="*/ 1492328 h 2962627"/>
              <a:gd name="connsiteX1" fmla="*/ 875489 w 6361889"/>
              <a:gd name="connsiteY1" fmla="*/ 1491720 h 2962627"/>
              <a:gd name="connsiteX2" fmla="*/ 1345355 w 6361889"/>
              <a:gd name="connsiteY2" fmla="*/ 922754 h 2962627"/>
              <a:gd name="connsiteX3" fmla="*/ 1712068 w 6361889"/>
              <a:gd name="connsiteY3" fmla="*/ 1170707 h 2962627"/>
              <a:gd name="connsiteX4" fmla="*/ 2225507 w 6361889"/>
              <a:gd name="connsiteY4" fmla="*/ 1170707 h 2962627"/>
              <a:gd name="connsiteX5" fmla="*/ 2785251 w 6361889"/>
              <a:gd name="connsiteY5" fmla="*/ 563033 h 2962627"/>
              <a:gd name="connsiteX6" fmla="*/ 3230292 w 6361889"/>
              <a:gd name="connsiteY6" fmla="*/ 801664 h 2962627"/>
              <a:gd name="connsiteX7" fmla="*/ 3644528 w 6361889"/>
              <a:gd name="connsiteY7" fmla="*/ 792747 h 2962627"/>
              <a:gd name="connsiteX8" fmla="*/ 4317357 w 6361889"/>
              <a:gd name="connsiteY8" fmla="*/ 66314 h 2962627"/>
              <a:gd name="connsiteX9" fmla="*/ 5395811 w 6361889"/>
              <a:gd name="connsiteY9" fmla="*/ 2824612 h 2962627"/>
              <a:gd name="connsiteX10" fmla="*/ 6361889 w 6361889"/>
              <a:gd name="connsiteY10" fmla="*/ 2882775 h 2962627"/>
              <a:gd name="connsiteX0" fmla="*/ 0 w 6352364"/>
              <a:gd name="connsiteY0" fmla="*/ 1492328 h 2900468"/>
              <a:gd name="connsiteX1" fmla="*/ 875489 w 6352364"/>
              <a:gd name="connsiteY1" fmla="*/ 1491720 h 2900468"/>
              <a:gd name="connsiteX2" fmla="*/ 1345355 w 6352364"/>
              <a:gd name="connsiteY2" fmla="*/ 922754 h 2900468"/>
              <a:gd name="connsiteX3" fmla="*/ 1712068 w 6352364"/>
              <a:gd name="connsiteY3" fmla="*/ 1170707 h 2900468"/>
              <a:gd name="connsiteX4" fmla="*/ 2225507 w 6352364"/>
              <a:gd name="connsiteY4" fmla="*/ 1170707 h 2900468"/>
              <a:gd name="connsiteX5" fmla="*/ 2785251 w 6352364"/>
              <a:gd name="connsiteY5" fmla="*/ 563033 h 2900468"/>
              <a:gd name="connsiteX6" fmla="*/ 3230292 w 6352364"/>
              <a:gd name="connsiteY6" fmla="*/ 801664 h 2900468"/>
              <a:gd name="connsiteX7" fmla="*/ 3644528 w 6352364"/>
              <a:gd name="connsiteY7" fmla="*/ 792747 h 2900468"/>
              <a:gd name="connsiteX8" fmla="*/ 4317357 w 6352364"/>
              <a:gd name="connsiteY8" fmla="*/ 66314 h 2900468"/>
              <a:gd name="connsiteX9" fmla="*/ 5395811 w 6352364"/>
              <a:gd name="connsiteY9" fmla="*/ 2824612 h 2900468"/>
              <a:gd name="connsiteX10" fmla="*/ 6352364 w 6352364"/>
              <a:gd name="connsiteY10" fmla="*/ 2801812 h 2900468"/>
              <a:gd name="connsiteX0" fmla="*/ 0 w 6352364"/>
              <a:gd name="connsiteY0" fmla="*/ 1492328 h 2824613"/>
              <a:gd name="connsiteX1" fmla="*/ 875489 w 6352364"/>
              <a:gd name="connsiteY1" fmla="*/ 1491720 h 2824613"/>
              <a:gd name="connsiteX2" fmla="*/ 1345355 w 6352364"/>
              <a:gd name="connsiteY2" fmla="*/ 922754 h 2824613"/>
              <a:gd name="connsiteX3" fmla="*/ 1712068 w 6352364"/>
              <a:gd name="connsiteY3" fmla="*/ 1170707 h 2824613"/>
              <a:gd name="connsiteX4" fmla="*/ 2225507 w 6352364"/>
              <a:gd name="connsiteY4" fmla="*/ 1170707 h 2824613"/>
              <a:gd name="connsiteX5" fmla="*/ 2785251 w 6352364"/>
              <a:gd name="connsiteY5" fmla="*/ 563033 h 2824613"/>
              <a:gd name="connsiteX6" fmla="*/ 3230292 w 6352364"/>
              <a:gd name="connsiteY6" fmla="*/ 801664 h 2824613"/>
              <a:gd name="connsiteX7" fmla="*/ 3644528 w 6352364"/>
              <a:gd name="connsiteY7" fmla="*/ 792747 h 2824613"/>
              <a:gd name="connsiteX8" fmla="*/ 4317357 w 6352364"/>
              <a:gd name="connsiteY8" fmla="*/ 66314 h 2824613"/>
              <a:gd name="connsiteX9" fmla="*/ 5395811 w 6352364"/>
              <a:gd name="connsiteY9" fmla="*/ 2824612 h 2824613"/>
              <a:gd name="connsiteX10" fmla="*/ 6352364 w 6352364"/>
              <a:gd name="connsiteY10" fmla="*/ 2801812 h 2824613"/>
              <a:gd name="connsiteX0" fmla="*/ 0 w 6319027"/>
              <a:gd name="connsiteY0" fmla="*/ 1492328 h 2827583"/>
              <a:gd name="connsiteX1" fmla="*/ 875489 w 6319027"/>
              <a:gd name="connsiteY1" fmla="*/ 1491720 h 2827583"/>
              <a:gd name="connsiteX2" fmla="*/ 1345355 w 6319027"/>
              <a:gd name="connsiteY2" fmla="*/ 922754 h 2827583"/>
              <a:gd name="connsiteX3" fmla="*/ 1712068 w 6319027"/>
              <a:gd name="connsiteY3" fmla="*/ 1170707 h 2827583"/>
              <a:gd name="connsiteX4" fmla="*/ 2225507 w 6319027"/>
              <a:gd name="connsiteY4" fmla="*/ 1170707 h 2827583"/>
              <a:gd name="connsiteX5" fmla="*/ 2785251 w 6319027"/>
              <a:gd name="connsiteY5" fmla="*/ 563033 h 2827583"/>
              <a:gd name="connsiteX6" fmla="*/ 3230292 w 6319027"/>
              <a:gd name="connsiteY6" fmla="*/ 801664 h 2827583"/>
              <a:gd name="connsiteX7" fmla="*/ 3644528 w 6319027"/>
              <a:gd name="connsiteY7" fmla="*/ 792747 h 2827583"/>
              <a:gd name="connsiteX8" fmla="*/ 4317357 w 6319027"/>
              <a:gd name="connsiteY8" fmla="*/ 66314 h 2827583"/>
              <a:gd name="connsiteX9" fmla="*/ 5395811 w 6319027"/>
              <a:gd name="connsiteY9" fmla="*/ 2824612 h 2827583"/>
              <a:gd name="connsiteX10" fmla="*/ 6319027 w 6319027"/>
              <a:gd name="connsiteY10" fmla="*/ 2820862 h 2827583"/>
              <a:gd name="connsiteX0" fmla="*/ 0 w 6319027"/>
              <a:gd name="connsiteY0" fmla="*/ 1491981 h 2825956"/>
              <a:gd name="connsiteX1" fmla="*/ 875489 w 6319027"/>
              <a:gd name="connsiteY1" fmla="*/ 1491373 h 2825956"/>
              <a:gd name="connsiteX2" fmla="*/ 1345355 w 6319027"/>
              <a:gd name="connsiteY2" fmla="*/ 922407 h 2825956"/>
              <a:gd name="connsiteX3" fmla="*/ 1712068 w 6319027"/>
              <a:gd name="connsiteY3" fmla="*/ 1170360 h 2825956"/>
              <a:gd name="connsiteX4" fmla="*/ 2225507 w 6319027"/>
              <a:gd name="connsiteY4" fmla="*/ 1170360 h 2825956"/>
              <a:gd name="connsiteX5" fmla="*/ 2785251 w 6319027"/>
              <a:gd name="connsiteY5" fmla="*/ 562686 h 2825956"/>
              <a:gd name="connsiteX6" fmla="*/ 3230292 w 6319027"/>
              <a:gd name="connsiteY6" fmla="*/ 801317 h 2825956"/>
              <a:gd name="connsiteX7" fmla="*/ 3644528 w 6319027"/>
              <a:gd name="connsiteY7" fmla="*/ 792400 h 2825956"/>
              <a:gd name="connsiteX8" fmla="*/ 4317357 w 6319027"/>
              <a:gd name="connsiteY8" fmla="*/ 65967 h 2825956"/>
              <a:gd name="connsiteX9" fmla="*/ 5600527 w 6319027"/>
              <a:gd name="connsiteY9" fmla="*/ 2817441 h 2825956"/>
              <a:gd name="connsiteX10" fmla="*/ 6319027 w 6319027"/>
              <a:gd name="connsiteY10" fmla="*/ 2820515 h 2825956"/>
              <a:gd name="connsiteX0" fmla="*/ 0 w 6319027"/>
              <a:gd name="connsiteY0" fmla="*/ 1491981 h 2825956"/>
              <a:gd name="connsiteX1" fmla="*/ 875489 w 6319027"/>
              <a:gd name="connsiteY1" fmla="*/ 1491373 h 2825956"/>
              <a:gd name="connsiteX2" fmla="*/ 1345355 w 6319027"/>
              <a:gd name="connsiteY2" fmla="*/ 922407 h 2825956"/>
              <a:gd name="connsiteX3" fmla="*/ 1712068 w 6319027"/>
              <a:gd name="connsiteY3" fmla="*/ 1170360 h 2825956"/>
              <a:gd name="connsiteX4" fmla="*/ 2225507 w 6319027"/>
              <a:gd name="connsiteY4" fmla="*/ 1170360 h 2825956"/>
              <a:gd name="connsiteX5" fmla="*/ 2785251 w 6319027"/>
              <a:gd name="connsiteY5" fmla="*/ 562686 h 2825956"/>
              <a:gd name="connsiteX6" fmla="*/ 3230292 w 6319027"/>
              <a:gd name="connsiteY6" fmla="*/ 801317 h 2825956"/>
              <a:gd name="connsiteX7" fmla="*/ 3644528 w 6319027"/>
              <a:gd name="connsiteY7" fmla="*/ 792400 h 2825956"/>
              <a:gd name="connsiteX8" fmla="*/ 4317357 w 6319027"/>
              <a:gd name="connsiteY8" fmla="*/ 65967 h 2825956"/>
              <a:gd name="connsiteX9" fmla="*/ 5600527 w 6319027"/>
              <a:gd name="connsiteY9" fmla="*/ 2817441 h 2825956"/>
              <a:gd name="connsiteX10" fmla="*/ 6319027 w 6319027"/>
              <a:gd name="connsiteY10" fmla="*/ 2820515 h 2825956"/>
              <a:gd name="connsiteX0" fmla="*/ 0 w 6319027"/>
              <a:gd name="connsiteY0" fmla="*/ 1426904 h 2760879"/>
              <a:gd name="connsiteX1" fmla="*/ 875489 w 6319027"/>
              <a:gd name="connsiteY1" fmla="*/ 1426296 h 2760879"/>
              <a:gd name="connsiteX2" fmla="*/ 1345355 w 6319027"/>
              <a:gd name="connsiteY2" fmla="*/ 857330 h 2760879"/>
              <a:gd name="connsiteX3" fmla="*/ 1712068 w 6319027"/>
              <a:gd name="connsiteY3" fmla="*/ 1105283 h 2760879"/>
              <a:gd name="connsiteX4" fmla="*/ 2225507 w 6319027"/>
              <a:gd name="connsiteY4" fmla="*/ 1105283 h 2760879"/>
              <a:gd name="connsiteX5" fmla="*/ 2785251 w 6319027"/>
              <a:gd name="connsiteY5" fmla="*/ 497609 h 2760879"/>
              <a:gd name="connsiteX6" fmla="*/ 3230292 w 6319027"/>
              <a:gd name="connsiteY6" fmla="*/ 736240 h 2760879"/>
              <a:gd name="connsiteX7" fmla="*/ 3644528 w 6319027"/>
              <a:gd name="connsiteY7" fmla="*/ 727323 h 2760879"/>
              <a:gd name="connsiteX8" fmla="*/ 4317357 w 6319027"/>
              <a:gd name="connsiteY8" fmla="*/ 890 h 2760879"/>
              <a:gd name="connsiteX9" fmla="*/ 5600527 w 6319027"/>
              <a:gd name="connsiteY9" fmla="*/ 2752364 h 2760879"/>
              <a:gd name="connsiteX10" fmla="*/ 6319027 w 6319027"/>
              <a:gd name="connsiteY10" fmla="*/ 2755438 h 2760879"/>
              <a:gd name="connsiteX0" fmla="*/ 0 w 6319027"/>
              <a:gd name="connsiteY0" fmla="*/ 1426904 h 2760879"/>
              <a:gd name="connsiteX1" fmla="*/ 875489 w 6319027"/>
              <a:gd name="connsiteY1" fmla="*/ 1426296 h 2760879"/>
              <a:gd name="connsiteX2" fmla="*/ 1345355 w 6319027"/>
              <a:gd name="connsiteY2" fmla="*/ 857330 h 2760879"/>
              <a:gd name="connsiteX3" fmla="*/ 1712068 w 6319027"/>
              <a:gd name="connsiteY3" fmla="*/ 1105283 h 2760879"/>
              <a:gd name="connsiteX4" fmla="*/ 2225507 w 6319027"/>
              <a:gd name="connsiteY4" fmla="*/ 1105283 h 2760879"/>
              <a:gd name="connsiteX5" fmla="*/ 2785251 w 6319027"/>
              <a:gd name="connsiteY5" fmla="*/ 497609 h 2760879"/>
              <a:gd name="connsiteX6" fmla="*/ 3230292 w 6319027"/>
              <a:gd name="connsiteY6" fmla="*/ 811303 h 2760879"/>
              <a:gd name="connsiteX7" fmla="*/ 3644528 w 6319027"/>
              <a:gd name="connsiteY7" fmla="*/ 727323 h 2760879"/>
              <a:gd name="connsiteX8" fmla="*/ 4317357 w 6319027"/>
              <a:gd name="connsiteY8" fmla="*/ 890 h 2760879"/>
              <a:gd name="connsiteX9" fmla="*/ 5600527 w 6319027"/>
              <a:gd name="connsiteY9" fmla="*/ 2752364 h 2760879"/>
              <a:gd name="connsiteX10" fmla="*/ 6319027 w 6319027"/>
              <a:gd name="connsiteY10" fmla="*/ 2755438 h 2760879"/>
              <a:gd name="connsiteX0" fmla="*/ 0 w 6319027"/>
              <a:gd name="connsiteY0" fmla="*/ 1482285 h 2816260"/>
              <a:gd name="connsiteX1" fmla="*/ 875489 w 6319027"/>
              <a:gd name="connsiteY1" fmla="*/ 1481677 h 2816260"/>
              <a:gd name="connsiteX2" fmla="*/ 1345355 w 6319027"/>
              <a:gd name="connsiteY2" fmla="*/ 912711 h 2816260"/>
              <a:gd name="connsiteX3" fmla="*/ 1712068 w 6319027"/>
              <a:gd name="connsiteY3" fmla="*/ 1160664 h 2816260"/>
              <a:gd name="connsiteX4" fmla="*/ 2225507 w 6319027"/>
              <a:gd name="connsiteY4" fmla="*/ 1160664 h 2816260"/>
              <a:gd name="connsiteX5" fmla="*/ 2785251 w 6319027"/>
              <a:gd name="connsiteY5" fmla="*/ 552990 h 2816260"/>
              <a:gd name="connsiteX6" fmla="*/ 3230292 w 6319027"/>
              <a:gd name="connsiteY6" fmla="*/ 866684 h 2816260"/>
              <a:gd name="connsiteX7" fmla="*/ 3658176 w 6319027"/>
              <a:gd name="connsiteY7" fmla="*/ 885062 h 2816260"/>
              <a:gd name="connsiteX8" fmla="*/ 4317357 w 6319027"/>
              <a:gd name="connsiteY8" fmla="*/ 56271 h 2816260"/>
              <a:gd name="connsiteX9" fmla="*/ 5600527 w 6319027"/>
              <a:gd name="connsiteY9" fmla="*/ 2807745 h 2816260"/>
              <a:gd name="connsiteX10" fmla="*/ 6319027 w 6319027"/>
              <a:gd name="connsiteY10" fmla="*/ 2810819 h 2816260"/>
              <a:gd name="connsiteX0" fmla="*/ 0 w 6319027"/>
              <a:gd name="connsiteY0" fmla="*/ 1483499 h 2817474"/>
              <a:gd name="connsiteX1" fmla="*/ 875489 w 6319027"/>
              <a:gd name="connsiteY1" fmla="*/ 1482891 h 2817474"/>
              <a:gd name="connsiteX2" fmla="*/ 1345355 w 6319027"/>
              <a:gd name="connsiteY2" fmla="*/ 913925 h 2817474"/>
              <a:gd name="connsiteX3" fmla="*/ 1712068 w 6319027"/>
              <a:gd name="connsiteY3" fmla="*/ 1161878 h 2817474"/>
              <a:gd name="connsiteX4" fmla="*/ 2225507 w 6319027"/>
              <a:gd name="connsiteY4" fmla="*/ 1161878 h 2817474"/>
              <a:gd name="connsiteX5" fmla="*/ 2785251 w 6319027"/>
              <a:gd name="connsiteY5" fmla="*/ 554204 h 2817474"/>
              <a:gd name="connsiteX6" fmla="*/ 3230292 w 6319027"/>
              <a:gd name="connsiteY6" fmla="*/ 867898 h 2817474"/>
              <a:gd name="connsiteX7" fmla="*/ 3630880 w 6319027"/>
              <a:gd name="connsiteY7" fmla="*/ 872628 h 2817474"/>
              <a:gd name="connsiteX8" fmla="*/ 4317357 w 6319027"/>
              <a:gd name="connsiteY8" fmla="*/ 57485 h 2817474"/>
              <a:gd name="connsiteX9" fmla="*/ 5600527 w 6319027"/>
              <a:gd name="connsiteY9" fmla="*/ 2808959 h 2817474"/>
              <a:gd name="connsiteX10" fmla="*/ 6319027 w 6319027"/>
              <a:gd name="connsiteY10" fmla="*/ 2812033 h 2817474"/>
              <a:gd name="connsiteX0" fmla="*/ 0 w 6319027"/>
              <a:gd name="connsiteY0" fmla="*/ 1483499 h 2817474"/>
              <a:gd name="connsiteX1" fmla="*/ 875489 w 6319027"/>
              <a:gd name="connsiteY1" fmla="*/ 1482891 h 2817474"/>
              <a:gd name="connsiteX2" fmla="*/ 1345355 w 6319027"/>
              <a:gd name="connsiteY2" fmla="*/ 913925 h 2817474"/>
              <a:gd name="connsiteX3" fmla="*/ 1712068 w 6319027"/>
              <a:gd name="connsiteY3" fmla="*/ 1161878 h 2817474"/>
              <a:gd name="connsiteX4" fmla="*/ 2225507 w 6319027"/>
              <a:gd name="connsiteY4" fmla="*/ 1161878 h 2817474"/>
              <a:gd name="connsiteX5" fmla="*/ 2785251 w 6319027"/>
              <a:gd name="connsiteY5" fmla="*/ 554204 h 2817474"/>
              <a:gd name="connsiteX6" fmla="*/ 3230292 w 6319027"/>
              <a:gd name="connsiteY6" fmla="*/ 867898 h 2817474"/>
              <a:gd name="connsiteX7" fmla="*/ 3630880 w 6319027"/>
              <a:gd name="connsiteY7" fmla="*/ 872628 h 2817474"/>
              <a:gd name="connsiteX8" fmla="*/ 4317357 w 6319027"/>
              <a:gd name="connsiteY8" fmla="*/ 57485 h 2817474"/>
              <a:gd name="connsiteX9" fmla="*/ 5600527 w 6319027"/>
              <a:gd name="connsiteY9" fmla="*/ 2808959 h 2817474"/>
              <a:gd name="connsiteX10" fmla="*/ 6319027 w 6319027"/>
              <a:gd name="connsiteY10" fmla="*/ 2812033 h 2817474"/>
              <a:gd name="connsiteX0" fmla="*/ 0 w 6319027"/>
              <a:gd name="connsiteY0" fmla="*/ 1483499 h 2817474"/>
              <a:gd name="connsiteX1" fmla="*/ 875489 w 6319027"/>
              <a:gd name="connsiteY1" fmla="*/ 1482891 h 2817474"/>
              <a:gd name="connsiteX2" fmla="*/ 1345355 w 6319027"/>
              <a:gd name="connsiteY2" fmla="*/ 913925 h 2817474"/>
              <a:gd name="connsiteX3" fmla="*/ 1780307 w 6319027"/>
              <a:gd name="connsiteY3" fmla="*/ 1161878 h 2817474"/>
              <a:gd name="connsiteX4" fmla="*/ 2225507 w 6319027"/>
              <a:gd name="connsiteY4" fmla="*/ 1161878 h 2817474"/>
              <a:gd name="connsiteX5" fmla="*/ 2785251 w 6319027"/>
              <a:gd name="connsiteY5" fmla="*/ 554204 h 2817474"/>
              <a:gd name="connsiteX6" fmla="*/ 3230292 w 6319027"/>
              <a:gd name="connsiteY6" fmla="*/ 867898 h 2817474"/>
              <a:gd name="connsiteX7" fmla="*/ 3630880 w 6319027"/>
              <a:gd name="connsiteY7" fmla="*/ 872628 h 2817474"/>
              <a:gd name="connsiteX8" fmla="*/ 4317357 w 6319027"/>
              <a:gd name="connsiteY8" fmla="*/ 57485 h 2817474"/>
              <a:gd name="connsiteX9" fmla="*/ 5600527 w 6319027"/>
              <a:gd name="connsiteY9" fmla="*/ 2808959 h 2817474"/>
              <a:gd name="connsiteX10" fmla="*/ 6319027 w 6319027"/>
              <a:gd name="connsiteY10" fmla="*/ 2812033 h 2817474"/>
              <a:gd name="connsiteX0" fmla="*/ 0 w 6319027"/>
              <a:gd name="connsiteY0" fmla="*/ 1483499 h 2817474"/>
              <a:gd name="connsiteX1" fmla="*/ 875489 w 6319027"/>
              <a:gd name="connsiteY1" fmla="*/ 1482891 h 2817474"/>
              <a:gd name="connsiteX2" fmla="*/ 1345355 w 6319027"/>
              <a:gd name="connsiteY2" fmla="*/ 913925 h 2817474"/>
              <a:gd name="connsiteX3" fmla="*/ 1780307 w 6319027"/>
              <a:gd name="connsiteY3" fmla="*/ 1161878 h 2817474"/>
              <a:gd name="connsiteX4" fmla="*/ 2225507 w 6319027"/>
              <a:gd name="connsiteY4" fmla="*/ 1161878 h 2817474"/>
              <a:gd name="connsiteX5" fmla="*/ 2785251 w 6319027"/>
              <a:gd name="connsiteY5" fmla="*/ 554204 h 2817474"/>
              <a:gd name="connsiteX6" fmla="*/ 3230292 w 6319027"/>
              <a:gd name="connsiteY6" fmla="*/ 867898 h 2817474"/>
              <a:gd name="connsiteX7" fmla="*/ 3630880 w 6319027"/>
              <a:gd name="connsiteY7" fmla="*/ 872628 h 2817474"/>
              <a:gd name="connsiteX8" fmla="*/ 4317357 w 6319027"/>
              <a:gd name="connsiteY8" fmla="*/ 57485 h 2817474"/>
              <a:gd name="connsiteX9" fmla="*/ 5600527 w 6319027"/>
              <a:gd name="connsiteY9" fmla="*/ 2808959 h 2817474"/>
              <a:gd name="connsiteX10" fmla="*/ 6319027 w 6319027"/>
              <a:gd name="connsiteY10" fmla="*/ 2812033 h 2817474"/>
              <a:gd name="connsiteX0" fmla="*/ 0 w 6298555"/>
              <a:gd name="connsiteY0" fmla="*/ 1483499 h 2809113"/>
              <a:gd name="connsiteX1" fmla="*/ 875489 w 6298555"/>
              <a:gd name="connsiteY1" fmla="*/ 1482891 h 2809113"/>
              <a:gd name="connsiteX2" fmla="*/ 1345355 w 6298555"/>
              <a:gd name="connsiteY2" fmla="*/ 913925 h 2809113"/>
              <a:gd name="connsiteX3" fmla="*/ 1780307 w 6298555"/>
              <a:gd name="connsiteY3" fmla="*/ 1161878 h 2809113"/>
              <a:gd name="connsiteX4" fmla="*/ 2225507 w 6298555"/>
              <a:gd name="connsiteY4" fmla="*/ 1161878 h 2809113"/>
              <a:gd name="connsiteX5" fmla="*/ 2785251 w 6298555"/>
              <a:gd name="connsiteY5" fmla="*/ 554204 h 2809113"/>
              <a:gd name="connsiteX6" fmla="*/ 3230292 w 6298555"/>
              <a:gd name="connsiteY6" fmla="*/ 867898 h 2809113"/>
              <a:gd name="connsiteX7" fmla="*/ 3630880 w 6298555"/>
              <a:gd name="connsiteY7" fmla="*/ 872628 h 2809113"/>
              <a:gd name="connsiteX8" fmla="*/ 4317357 w 6298555"/>
              <a:gd name="connsiteY8" fmla="*/ 57485 h 2809113"/>
              <a:gd name="connsiteX9" fmla="*/ 5600527 w 6298555"/>
              <a:gd name="connsiteY9" fmla="*/ 2808959 h 2809113"/>
              <a:gd name="connsiteX10" fmla="*/ 6298555 w 6298555"/>
              <a:gd name="connsiteY10" fmla="*/ 2791561 h 2809113"/>
              <a:gd name="connsiteX0" fmla="*/ 0 w 6298555"/>
              <a:gd name="connsiteY0" fmla="*/ 1483499 h 2809113"/>
              <a:gd name="connsiteX1" fmla="*/ 875489 w 6298555"/>
              <a:gd name="connsiteY1" fmla="*/ 1482891 h 2809113"/>
              <a:gd name="connsiteX2" fmla="*/ 1345355 w 6298555"/>
              <a:gd name="connsiteY2" fmla="*/ 913925 h 2809113"/>
              <a:gd name="connsiteX3" fmla="*/ 1780307 w 6298555"/>
              <a:gd name="connsiteY3" fmla="*/ 1161878 h 2809113"/>
              <a:gd name="connsiteX4" fmla="*/ 2785251 w 6298555"/>
              <a:gd name="connsiteY4" fmla="*/ 554204 h 2809113"/>
              <a:gd name="connsiteX5" fmla="*/ 3230292 w 6298555"/>
              <a:gd name="connsiteY5" fmla="*/ 867898 h 2809113"/>
              <a:gd name="connsiteX6" fmla="*/ 3630880 w 6298555"/>
              <a:gd name="connsiteY6" fmla="*/ 872628 h 2809113"/>
              <a:gd name="connsiteX7" fmla="*/ 4317357 w 6298555"/>
              <a:gd name="connsiteY7" fmla="*/ 57485 h 2809113"/>
              <a:gd name="connsiteX8" fmla="*/ 5600527 w 6298555"/>
              <a:gd name="connsiteY8" fmla="*/ 2808959 h 2809113"/>
              <a:gd name="connsiteX9" fmla="*/ 6298555 w 6298555"/>
              <a:gd name="connsiteY9" fmla="*/ 2791561 h 2809113"/>
              <a:gd name="connsiteX0" fmla="*/ 0 w 6298555"/>
              <a:gd name="connsiteY0" fmla="*/ 1487658 h 2813272"/>
              <a:gd name="connsiteX1" fmla="*/ 875489 w 6298555"/>
              <a:gd name="connsiteY1" fmla="*/ 1487050 h 2813272"/>
              <a:gd name="connsiteX2" fmla="*/ 1345355 w 6298555"/>
              <a:gd name="connsiteY2" fmla="*/ 918084 h 2813272"/>
              <a:gd name="connsiteX3" fmla="*/ 1780307 w 6298555"/>
              <a:gd name="connsiteY3" fmla="*/ 1166037 h 2813272"/>
              <a:gd name="connsiteX4" fmla="*/ 2785251 w 6298555"/>
              <a:gd name="connsiteY4" fmla="*/ 558363 h 2813272"/>
              <a:gd name="connsiteX5" fmla="*/ 3230292 w 6298555"/>
              <a:gd name="connsiteY5" fmla="*/ 872057 h 2813272"/>
              <a:gd name="connsiteX6" fmla="*/ 4317357 w 6298555"/>
              <a:gd name="connsiteY6" fmla="*/ 61644 h 2813272"/>
              <a:gd name="connsiteX7" fmla="*/ 5600527 w 6298555"/>
              <a:gd name="connsiteY7" fmla="*/ 2813118 h 2813272"/>
              <a:gd name="connsiteX8" fmla="*/ 6298555 w 6298555"/>
              <a:gd name="connsiteY8" fmla="*/ 2795720 h 2813272"/>
              <a:gd name="connsiteX0" fmla="*/ 0 w 6298555"/>
              <a:gd name="connsiteY0" fmla="*/ 1487658 h 2813272"/>
              <a:gd name="connsiteX1" fmla="*/ 875489 w 6298555"/>
              <a:gd name="connsiteY1" fmla="*/ 1487050 h 2813272"/>
              <a:gd name="connsiteX2" fmla="*/ 1345355 w 6298555"/>
              <a:gd name="connsiteY2" fmla="*/ 918084 h 2813272"/>
              <a:gd name="connsiteX3" fmla="*/ 2093815 w 6298555"/>
              <a:gd name="connsiteY3" fmla="*/ 1392460 h 2813272"/>
              <a:gd name="connsiteX4" fmla="*/ 2785251 w 6298555"/>
              <a:gd name="connsiteY4" fmla="*/ 558363 h 2813272"/>
              <a:gd name="connsiteX5" fmla="*/ 3230292 w 6298555"/>
              <a:gd name="connsiteY5" fmla="*/ 872057 h 2813272"/>
              <a:gd name="connsiteX6" fmla="*/ 4317357 w 6298555"/>
              <a:gd name="connsiteY6" fmla="*/ 61644 h 2813272"/>
              <a:gd name="connsiteX7" fmla="*/ 5600527 w 6298555"/>
              <a:gd name="connsiteY7" fmla="*/ 2813118 h 2813272"/>
              <a:gd name="connsiteX8" fmla="*/ 6298555 w 6298555"/>
              <a:gd name="connsiteY8" fmla="*/ 2795720 h 2813272"/>
              <a:gd name="connsiteX0" fmla="*/ 0 w 6298555"/>
              <a:gd name="connsiteY0" fmla="*/ 1487658 h 2813272"/>
              <a:gd name="connsiteX1" fmla="*/ 875489 w 6298555"/>
              <a:gd name="connsiteY1" fmla="*/ 1487050 h 2813272"/>
              <a:gd name="connsiteX2" fmla="*/ 1345355 w 6298555"/>
              <a:gd name="connsiteY2" fmla="*/ 918084 h 2813272"/>
              <a:gd name="connsiteX3" fmla="*/ 2093815 w 6298555"/>
              <a:gd name="connsiteY3" fmla="*/ 1392460 h 2813272"/>
              <a:gd name="connsiteX4" fmla="*/ 2785251 w 6298555"/>
              <a:gd name="connsiteY4" fmla="*/ 558363 h 2813272"/>
              <a:gd name="connsiteX5" fmla="*/ 3230292 w 6298555"/>
              <a:gd name="connsiteY5" fmla="*/ 872057 h 2813272"/>
              <a:gd name="connsiteX6" fmla="*/ 4317357 w 6298555"/>
              <a:gd name="connsiteY6" fmla="*/ 61644 h 2813272"/>
              <a:gd name="connsiteX7" fmla="*/ 5600527 w 6298555"/>
              <a:gd name="connsiteY7" fmla="*/ 2813118 h 2813272"/>
              <a:gd name="connsiteX8" fmla="*/ 6298555 w 6298555"/>
              <a:gd name="connsiteY8" fmla="*/ 2795720 h 2813272"/>
              <a:gd name="connsiteX0" fmla="*/ 0 w 6298555"/>
              <a:gd name="connsiteY0" fmla="*/ 1487658 h 2813272"/>
              <a:gd name="connsiteX1" fmla="*/ 875489 w 6298555"/>
              <a:gd name="connsiteY1" fmla="*/ 1487050 h 2813272"/>
              <a:gd name="connsiteX2" fmla="*/ 1345355 w 6298555"/>
              <a:gd name="connsiteY2" fmla="*/ 918084 h 2813272"/>
              <a:gd name="connsiteX3" fmla="*/ 2093815 w 6298555"/>
              <a:gd name="connsiteY3" fmla="*/ 1392460 h 2813272"/>
              <a:gd name="connsiteX4" fmla="*/ 2785251 w 6298555"/>
              <a:gd name="connsiteY4" fmla="*/ 558363 h 2813272"/>
              <a:gd name="connsiteX5" fmla="*/ 3230292 w 6298555"/>
              <a:gd name="connsiteY5" fmla="*/ 872057 h 2813272"/>
              <a:gd name="connsiteX6" fmla="*/ 4317357 w 6298555"/>
              <a:gd name="connsiteY6" fmla="*/ 61644 h 2813272"/>
              <a:gd name="connsiteX7" fmla="*/ 5600527 w 6298555"/>
              <a:gd name="connsiteY7" fmla="*/ 2813118 h 2813272"/>
              <a:gd name="connsiteX8" fmla="*/ 6298555 w 6298555"/>
              <a:gd name="connsiteY8" fmla="*/ 2795720 h 2813272"/>
              <a:gd name="connsiteX0" fmla="*/ 0 w 6298555"/>
              <a:gd name="connsiteY0" fmla="*/ 1487658 h 2813272"/>
              <a:gd name="connsiteX1" fmla="*/ 875489 w 6298555"/>
              <a:gd name="connsiteY1" fmla="*/ 1487050 h 2813272"/>
              <a:gd name="connsiteX2" fmla="*/ 1345355 w 6298555"/>
              <a:gd name="connsiteY2" fmla="*/ 918084 h 2813272"/>
              <a:gd name="connsiteX3" fmla="*/ 2102523 w 6298555"/>
              <a:gd name="connsiteY3" fmla="*/ 1322792 h 2813272"/>
              <a:gd name="connsiteX4" fmla="*/ 2785251 w 6298555"/>
              <a:gd name="connsiteY4" fmla="*/ 558363 h 2813272"/>
              <a:gd name="connsiteX5" fmla="*/ 3230292 w 6298555"/>
              <a:gd name="connsiteY5" fmla="*/ 872057 h 2813272"/>
              <a:gd name="connsiteX6" fmla="*/ 4317357 w 6298555"/>
              <a:gd name="connsiteY6" fmla="*/ 61644 h 2813272"/>
              <a:gd name="connsiteX7" fmla="*/ 5600527 w 6298555"/>
              <a:gd name="connsiteY7" fmla="*/ 2813118 h 2813272"/>
              <a:gd name="connsiteX8" fmla="*/ 6298555 w 6298555"/>
              <a:gd name="connsiteY8" fmla="*/ 2795720 h 2813272"/>
              <a:gd name="connsiteX0" fmla="*/ 0 w 6298555"/>
              <a:gd name="connsiteY0" fmla="*/ 1487658 h 2813272"/>
              <a:gd name="connsiteX1" fmla="*/ 875489 w 6298555"/>
              <a:gd name="connsiteY1" fmla="*/ 1487050 h 2813272"/>
              <a:gd name="connsiteX2" fmla="*/ 1345355 w 6298555"/>
              <a:gd name="connsiteY2" fmla="*/ 918084 h 2813272"/>
              <a:gd name="connsiteX3" fmla="*/ 2102523 w 6298555"/>
              <a:gd name="connsiteY3" fmla="*/ 1322792 h 2813272"/>
              <a:gd name="connsiteX4" fmla="*/ 2785251 w 6298555"/>
              <a:gd name="connsiteY4" fmla="*/ 558363 h 2813272"/>
              <a:gd name="connsiteX5" fmla="*/ 3230292 w 6298555"/>
              <a:gd name="connsiteY5" fmla="*/ 872057 h 2813272"/>
              <a:gd name="connsiteX6" fmla="*/ 4317357 w 6298555"/>
              <a:gd name="connsiteY6" fmla="*/ 61644 h 2813272"/>
              <a:gd name="connsiteX7" fmla="*/ 5600527 w 6298555"/>
              <a:gd name="connsiteY7" fmla="*/ 2813118 h 2813272"/>
              <a:gd name="connsiteX8" fmla="*/ 6298555 w 6298555"/>
              <a:gd name="connsiteY8" fmla="*/ 2795720 h 2813272"/>
              <a:gd name="connsiteX0" fmla="*/ 0 w 6298555"/>
              <a:gd name="connsiteY0" fmla="*/ 1484256 h 2809870"/>
              <a:gd name="connsiteX1" fmla="*/ 875489 w 6298555"/>
              <a:gd name="connsiteY1" fmla="*/ 1483648 h 2809870"/>
              <a:gd name="connsiteX2" fmla="*/ 1345355 w 6298555"/>
              <a:gd name="connsiteY2" fmla="*/ 914682 h 2809870"/>
              <a:gd name="connsiteX3" fmla="*/ 2102523 w 6298555"/>
              <a:gd name="connsiteY3" fmla="*/ 1319390 h 2809870"/>
              <a:gd name="connsiteX4" fmla="*/ 2785251 w 6298555"/>
              <a:gd name="connsiteY4" fmla="*/ 554961 h 2809870"/>
              <a:gd name="connsiteX5" fmla="*/ 3230292 w 6298555"/>
              <a:gd name="connsiteY5" fmla="*/ 868655 h 2809870"/>
              <a:gd name="connsiteX6" fmla="*/ 4317357 w 6298555"/>
              <a:gd name="connsiteY6" fmla="*/ 58242 h 2809870"/>
              <a:gd name="connsiteX7" fmla="*/ 5600527 w 6298555"/>
              <a:gd name="connsiteY7" fmla="*/ 2809716 h 2809870"/>
              <a:gd name="connsiteX8" fmla="*/ 6298555 w 6298555"/>
              <a:gd name="connsiteY8" fmla="*/ 2792318 h 2809870"/>
              <a:gd name="connsiteX0" fmla="*/ 0 w 6298555"/>
              <a:gd name="connsiteY0" fmla="*/ 1484256 h 2809870"/>
              <a:gd name="connsiteX1" fmla="*/ 875489 w 6298555"/>
              <a:gd name="connsiteY1" fmla="*/ 1483648 h 2809870"/>
              <a:gd name="connsiteX2" fmla="*/ 1345355 w 6298555"/>
              <a:gd name="connsiteY2" fmla="*/ 914682 h 2809870"/>
              <a:gd name="connsiteX3" fmla="*/ 2102523 w 6298555"/>
              <a:gd name="connsiteY3" fmla="*/ 1319390 h 2809870"/>
              <a:gd name="connsiteX4" fmla="*/ 2785251 w 6298555"/>
              <a:gd name="connsiteY4" fmla="*/ 554961 h 2809870"/>
              <a:gd name="connsiteX5" fmla="*/ 3517675 w 6298555"/>
              <a:gd name="connsiteY5" fmla="*/ 868655 h 2809870"/>
              <a:gd name="connsiteX6" fmla="*/ 4317357 w 6298555"/>
              <a:gd name="connsiteY6" fmla="*/ 58242 h 2809870"/>
              <a:gd name="connsiteX7" fmla="*/ 5600527 w 6298555"/>
              <a:gd name="connsiteY7" fmla="*/ 2809716 h 2809870"/>
              <a:gd name="connsiteX8" fmla="*/ 6298555 w 6298555"/>
              <a:gd name="connsiteY8" fmla="*/ 2792318 h 2809870"/>
              <a:gd name="connsiteX0" fmla="*/ 0 w 6298555"/>
              <a:gd name="connsiteY0" fmla="*/ 1481160 h 2806774"/>
              <a:gd name="connsiteX1" fmla="*/ 875489 w 6298555"/>
              <a:gd name="connsiteY1" fmla="*/ 1480552 h 2806774"/>
              <a:gd name="connsiteX2" fmla="*/ 1345355 w 6298555"/>
              <a:gd name="connsiteY2" fmla="*/ 911586 h 2806774"/>
              <a:gd name="connsiteX3" fmla="*/ 2102523 w 6298555"/>
              <a:gd name="connsiteY3" fmla="*/ 1316294 h 2806774"/>
              <a:gd name="connsiteX4" fmla="*/ 2785251 w 6298555"/>
              <a:gd name="connsiteY4" fmla="*/ 551865 h 2806774"/>
              <a:gd name="connsiteX5" fmla="*/ 3491549 w 6298555"/>
              <a:gd name="connsiteY5" fmla="*/ 900393 h 2806774"/>
              <a:gd name="connsiteX6" fmla="*/ 4317357 w 6298555"/>
              <a:gd name="connsiteY6" fmla="*/ 55146 h 2806774"/>
              <a:gd name="connsiteX7" fmla="*/ 5600527 w 6298555"/>
              <a:gd name="connsiteY7" fmla="*/ 2806620 h 2806774"/>
              <a:gd name="connsiteX8" fmla="*/ 6298555 w 6298555"/>
              <a:gd name="connsiteY8" fmla="*/ 2789222 h 2806774"/>
              <a:gd name="connsiteX0" fmla="*/ 0 w 6298555"/>
              <a:gd name="connsiteY0" fmla="*/ 1481160 h 2806774"/>
              <a:gd name="connsiteX1" fmla="*/ 875489 w 6298555"/>
              <a:gd name="connsiteY1" fmla="*/ 1480552 h 2806774"/>
              <a:gd name="connsiteX2" fmla="*/ 1345355 w 6298555"/>
              <a:gd name="connsiteY2" fmla="*/ 911586 h 2806774"/>
              <a:gd name="connsiteX3" fmla="*/ 2067689 w 6298555"/>
              <a:gd name="connsiteY3" fmla="*/ 1316294 h 2806774"/>
              <a:gd name="connsiteX4" fmla="*/ 2785251 w 6298555"/>
              <a:gd name="connsiteY4" fmla="*/ 551865 h 2806774"/>
              <a:gd name="connsiteX5" fmla="*/ 3491549 w 6298555"/>
              <a:gd name="connsiteY5" fmla="*/ 900393 h 2806774"/>
              <a:gd name="connsiteX6" fmla="*/ 4317357 w 6298555"/>
              <a:gd name="connsiteY6" fmla="*/ 55146 h 2806774"/>
              <a:gd name="connsiteX7" fmla="*/ 5600527 w 6298555"/>
              <a:gd name="connsiteY7" fmla="*/ 2806620 h 2806774"/>
              <a:gd name="connsiteX8" fmla="*/ 6298555 w 6298555"/>
              <a:gd name="connsiteY8" fmla="*/ 2789222 h 2806774"/>
              <a:gd name="connsiteX0" fmla="*/ 0 w 6298555"/>
              <a:gd name="connsiteY0" fmla="*/ 1478212 h 2803825"/>
              <a:gd name="connsiteX1" fmla="*/ 875489 w 6298555"/>
              <a:gd name="connsiteY1" fmla="*/ 1477604 h 2803825"/>
              <a:gd name="connsiteX2" fmla="*/ 1345355 w 6298555"/>
              <a:gd name="connsiteY2" fmla="*/ 908638 h 2803825"/>
              <a:gd name="connsiteX3" fmla="*/ 2067689 w 6298555"/>
              <a:gd name="connsiteY3" fmla="*/ 1313346 h 2803825"/>
              <a:gd name="connsiteX4" fmla="*/ 2785251 w 6298555"/>
              <a:gd name="connsiteY4" fmla="*/ 548917 h 2803825"/>
              <a:gd name="connsiteX5" fmla="*/ 3543800 w 6298555"/>
              <a:gd name="connsiteY5" fmla="*/ 932280 h 2803825"/>
              <a:gd name="connsiteX6" fmla="*/ 4317357 w 6298555"/>
              <a:gd name="connsiteY6" fmla="*/ 52198 h 2803825"/>
              <a:gd name="connsiteX7" fmla="*/ 5600527 w 6298555"/>
              <a:gd name="connsiteY7" fmla="*/ 2803672 h 2803825"/>
              <a:gd name="connsiteX8" fmla="*/ 6298555 w 6298555"/>
              <a:gd name="connsiteY8" fmla="*/ 2786274 h 2803825"/>
              <a:gd name="connsiteX0" fmla="*/ 0 w 6298555"/>
              <a:gd name="connsiteY0" fmla="*/ 1476092 h 2801705"/>
              <a:gd name="connsiteX1" fmla="*/ 875489 w 6298555"/>
              <a:gd name="connsiteY1" fmla="*/ 1475484 h 2801705"/>
              <a:gd name="connsiteX2" fmla="*/ 1345355 w 6298555"/>
              <a:gd name="connsiteY2" fmla="*/ 906518 h 2801705"/>
              <a:gd name="connsiteX3" fmla="*/ 2067689 w 6298555"/>
              <a:gd name="connsiteY3" fmla="*/ 1311226 h 2801705"/>
              <a:gd name="connsiteX4" fmla="*/ 2785251 w 6298555"/>
              <a:gd name="connsiteY4" fmla="*/ 546797 h 2801705"/>
              <a:gd name="connsiteX5" fmla="*/ 3474131 w 6298555"/>
              <a:gd name="connsiteY5" fmla="*/ 956285 h 2801705"/>
              <a:gd name="connsiteX6" fmla="*/ 4317357 w 6298555"/>
              <a:gd name="connsiteY6" fmla="*/ 50078 h 2801705"/>
              <a:gd name="connsiteX7" fmla="*/ 5600527 w 6298555"/>
              <a:gd name="connsiteY7" fmla="*/ 2801552 h 2801705"/>
              <a:gd name="connsiteX8" fmla="*/ 6298555 w 6298555"/>
              <a:gd name="connsiteY8" fmla="*/ 2784154 h 2801705"/>
              <a:gd name="connsiteX0" fmla="*/ 0 w 6298555"/>
              <a:gd name="connsiteY0" fmla="*/ 1480409 h 2806023"/>
              <a:gd name="connsiteX1" fmla="*/ 875489 w 6298555"/>
              <a:gd name="connsiteY1" fmla="*/ 1479801 h 2806023"/>
              <a:gd name="connsiteX2" fmla="*/ 1345355 w 6298555"/>
              <a:gd name="connsiteY2" fmla="*/ 910835 h 2806023"/>
              <a:gd name="connsiteX3" fmla="*/ 2067689 w 6298555"/>
              <a:gd name="connsiteY3" fmla="*/ 1315543 h 2806023"/>
              <a:gd name="connsiteX4" fmla="*/ 2785251 w 6298555"/>
              <a:gd name="connsiteY4" fmla="*/ 551114 h 2806023"/>
              <a:gd name="connsiteX5" fmla="*/ 3456714 w 6298555"/>
              <a:gd name="connsiteY5" fmla="*/ 908351 h 2806023"/>
              <a:gd name="connsiteX6" fmla="*/ 4317357 w 6298555"/>
              <a:gd name="connsiteY6" fmla="*/ 54395 h 2806023"/>
              <a:gd name="connsiteX7" fmla="*/ 5600527 w 6298555"/>
              <a:gd name="connsiteY7" fmla="*/ 2805869 h 2806023"/>
              <a:gd name="connsiteX8" fmla="*/ 6298555 w 6298555"/>
              <a:gd name="connsiteY8" fmla="*/ 2788471 h 2806023"/>
              <a:gd name="connsiteX0" fmla="*/ 0 w 6298555"/>
              <a:gd name="connsiteY0" fmla="*/ 1480409 h 2806023"/>
              <a:gd name="connsiteX1" fmla="*/ 875489 w 6298555"/>
              <a:gd name="connsiteY1" fmla="*/ 1479801 h 2806023"/>
              <a:gd name="connsiteX2" fmla="*/ 1345355 w 6298555"/>
              <a:gd name="connsiteY2" fmla="*/ 910835 h 2806023"/>
              <a:gd name="connsiteX3" fmla="*/ 2076398 w 6298555"/>
              <a:gd name="connsiteY3" fmla="*/ 1245875 h 2806023"/>
              <a:gd name="connsiteX4" fmla="*/ 2785251 w 6298555"/>
              <a:gd name="connsiteY4" fmla="*/ 551114 h 2806023"/>
              <a:gd name="connsiteX5" fmla="*/ 3456714 w 6298555"/>
              <a:gd name="connsiteY5" fmla="*/ 908351 h 2806023"/>
              <a:gd name="connsiteX6" fmla="*/ 4317357 w 6298555"/>
              <a:gd name="connsiteY6" fmla="*/ 54395 h 2806023"/>
              <a:gd name="connsiteX7" fmla="*/ 5600527 w 6298555"/>
              <a:gd name="connsiteY7" fmla="*/ 2805869 h 2806023"/>
              <a:gd name="connsiteX8" fmla="*/ 6298555 w 6298555"/>
              <a:gd name="connsiteY8" fmla="*/ 2788471 h 2806023"/>
              <a:gd name="connsiteX0" fmla="*/ 0 w 6298555"/>
              <a:gd name="connsiteY0" fmla="*/ 1480409 h 2806023"/>
              <a:gd name="connsiteX1" fmla="*/ 875489 w 6298555"/>
              <a:gd name="connsiteY1" fmla="*/ 1479801 h 2806023"/>
              <a:gd name="connsiteX2" fmla="*/ 1345355 w 6298555"/>
              <a:gd name="connsiteY2" fmla="*/ 910835 h 2806023"/>
              <a:gd name="connsiteX3" fmla="*/ 2076398 w 6298555"/>
              <a:gd name="connsiteY3" fmla="*/ 1245875 h 2806023"/>
              <a:gd name="connsiteX4" fmla="*/ 2785251 w 6298555"/>
              <a:gd name="connsiteY4" fmla="*/ 551114 h 2806023"/>
              <a:gd name="connsiteX5" fmla="*/ 3456714 w 6298555"/>
              <a:gd name="connsiteY5" fmla="*/ 908351 h 2806023"/>
              <a:gd name="connsiteX6" fmla="*/ 4317357 w 6298555"/>
              <a:gd name="connsiteY6" fmla="*/ 54395 h 2806023"/>
              <a:gd name="connsiteX7" fmla="*/ 5600527 w 6298555"/>
              <a:gd name="connsiteY7" fmla="*/ 2805869 h 2806023"/>
              <a:gd name="connsiteX8" fmla="*/ 6298555 w 6298555"/>
              <a:gd name="connsiteY8" fmla="*/ 2788471 h 2806023"/>
              <a:gd name="connsiteX0" fmla="*/ 0 w 6298555"/>
              <a:gd name="connsiteY0" fmla="*/ 1480409 h 2806023"/>
              <a:gd name="connsiteX1" fmla="*/ 875489 w 6298555"/>
              <a:gd name="connsiteY1" fmla="*/ 1479801 h 2806023"/>
              <a:gd name="connsiteX2" fmla="*/ 1345355 w 6298555"/>
              <a:gd name="connsiteY2" fmla="*/ 910835 h 2806023"/>
              <a:gd name="connsiteX3" fmla="*/ 2076398 w 6298555"/>
              <a:gd name="connsiteY3" fmla="*/ 1245875 h 2806023"/>
              <a:gd name="connsiteX4" fmla="*/ 2785251 w 6298555"/>
              <a:gd name="connsiteY4" fmla="*/ 551114 h 2806023"/>
              <a:gd name="connsiteX5" fmla="*/ 3456714 w 6298555"/>
              <a:gd name="connsiteY5" fmla="*/ 908351 h 2806023"/>
              <a:gd name="connsiteX6" fmla="*/ 4317357 w 6298555"/>
              <a:gd name="connsiteY6" fmla="*/ 54395 h 2806023"/>
              <a:gd name="connsiteX7" fmla="*/ 5600527 w 6298555"/>
              <a:gd name="connsiteY7" fmla="*/ 2805869 h 2806023"/>
              <a:gd name="connsiteX8" fmla="*/ 6298555 w 6298555"/>
              <a:gd name="connsiteY8" fmla="*/ 2788471 h 2806023"/>
              <a:gd name="connsiteX0" fmla="*/ 0 w 6298555"/>
              <a:gd name="connsiteY0" fmla="*/ 1480409 h 2806023"/>
              <a:gd name="connsiteX1" fmla="*/ 875489 w 6298555"/>
              <a:gd name="connsiteY1" fmla="*/ 1479801 h 2806023"/>
              <a:gd name="connsiteX2" fmla="*/ 1388898 w 6298555"/>
              <a:gd name="connsiteY2" fmla="*/ 1032755 h 2806023"/>
              <a:gd name="connsiteX3" fmla="*/ 2076398 w 6298555"/>
              <a:gd name="connsiteY3" fmla="*/ 1245875 h 2806023"/>
              <a:gd name="connsiteX4" fmla="*/ 2785251 w 6298555"/>
              <a:gd name="connsiteY4" fmla="*/ 551114 h 2806023"/>
              <a:gd name="connsiteX5" fmla="*/ 3456714 w 6298555"/>
              <a:gd name="connsiteY5" fmla="*/ 908351 h 2806023"/>
              <a:gd name="connsiteX6" fmla="*/ 4317357 w 6298555"/>
              <a:gd name="connsiteY6" fmla="*/ 54395 h 2806023"/>
              <a:gd name="connsiteX7" fmla="*/ 5600527 w 6298555"/>
              <a:gd name="connsiteY7" fmla="*/ 2805869 h 2806023"/>
              <a:gd name="connsiteX8" fmla="*/ 6298555 w 6298555"/>
              <a:gd name="connsiteY8" fmla="*/ 2788471 h 2806023"/>
              <a:gd name="connsiteX0" fmla="*/ 0 w 6298555"/>
              <a:gd name="connsiteY0" fmla="*/ 1480409 h 2806023"/>
              <a:gd name="connsiteX1" fmla="*/ 875489 w 6298555"/>
              <a:gd name="connsiteY1" fmla="*/ 1479801 h 2806023"/>
              <a:gd name="connsiteX2" fmla="*/ 1388898 w 6298555"/>
              <a:gd name="connsiteY2" fmla="*/ 1032755 h 2806023"/>
              <a:gd name="connsiteX3" fmla="*/ 2006729 w 6298555"/>
              <a:gd name="connsiteY3" fmla="*/ 1228458 h 2806023"/>
              <a:gd name="connsiteX4" fmla="*/ 2785251 w 6298555"/>
              <a:gd name="connsiteY4" fmla="*/ 551114 h 2806023"/>
              <a:gd name="connsiteX5" fmla="*/ 3456714 w 6298555"/>
              <a:gd name="connsiteY5" fmla="*/ 908351 h 2806023"/>
              <a:gd name="connsiteX6" fmla="*/ 4317357 w 6298555"/>
              <a:gd name="connsiteY6" fmla="*/ 54395 h 2806023"/>
              <a:gd name="connsiteX7" fmla="*/ 5600527 w 6298555"/>
              <a:gd name="connsiteY7" fmla="*/ 2805869 h 2806023"/>
              <a:gd name="connsiteX8" fmla="*/ 6298555 w 6298555"/>
              <a:gd name="connsiteY8" fmla="*/ 2788471 h 2806023"/>
              <a:gd name="connsiteX0" fmla="*/ 0 w 6298555"/>
              <a:gd name="connsiteY0" fmla="*/ 1483219 h 2808833"/>
              <a:gd name="connsiteX1" fmla="*/ 875489 w 6298555"/>
              <a:gd name="connsiteY1" fmla="*/ 1482611 h 2808833"/>
              <a:gd name="connsiteX2" fmla="*/ 1388898 w 6298555"/>
              <a:gd name="connsiteY2" fmla="*/ 1035565 h 2808833"/>
              <a:gd name="connsiteX3" fmla="*/ 2006729 w 6298555"/>
              <a:gd name="connsiteY3" fmla="*/ 1231268 h 2808833"/>
              <a:gd name="connsiteX4" fmla="*/ 2680748 w 6298555"/>
              <a:gd name="connsiteY4" fmla="*/ 510381 h 2808833"/>
              <a:gd name="connsiteX5" fmla="*/ 3456714 w 6298555"/>
              <a:gd name="connsiteY5" fmla="*/ 911161 h 2808833"/>
              <a:gd name="connsiteX6" fmla="*/ 4317357 w 6298555"/>
              <a:gd name="connsiteY6" fmla="*/ 57205 h 2808833"/>
              <a:gd name="connsiteX7" fmla="*/ 5600527 w 6298555"/>
              <a:gd name="connsiteY7" fmla="*/ 2808679 h 2808833"/>
              <a:gd name="connsiteX8" fmla="*/ 6298555 w 6298555"/>
              <a:gd name="connsiteY8" fmla="*/ 2791281 h 2808833"/>
              <a:gd name="connsiteX0" fmla="*/ 0 w 6298555"/>
              <a:gd name="connsiteY0" fmla="*/ 1483219 h 2808833"/>
              <a:gd name="connsiteX1" fmla="*/ 875489 w 6298555"/>
              <a:gd name="connsiteY1" fmla="*/ 1482611 h 2808833"/>
              <a:gd name="connsiteX2" fmla="*/ 1388898 w 6298555"/>
              <a:gd name="connsiteY2" fmla="*/ 1035565 h 2808833"/>
              <a:gd name="connsiteX3" fmla="*/ 2006729 w 6298555"/>
              <a:gd name="connsiteY3" fmla="*/ 1231268 h 2808833"/>
              <a:gd name="connsiteX4" fmla="*/ 2680748 w 6298555"/>
              <a:gd name="connsiteY4" fmla="*/ 510381 h 2808833"/>
              <a:gd name="connsiteX5" fmla="*/ 3395754 w 6298555"/>
              <a:gd name="connsiteY5" fmla="*/ 911161 h 2808833"/>
              <a:gd name="connsiteX6" fmla="*/ 4317357 w 6298555"/>
              <a:gd name="connsiteY6" fmla="*/ 57205 h 2808833"/>
              <a:gd name="connsiteX7" fmla="*/ 5600527 w 6298555"/>
              <a:gd name="connsiteY7" fmla="*/ 2808679 h 2808833"/>
              <a:gd name="connsiteX8" fmla="*/ 6298555 w 6298555"/>
              <a:gd name="connsiteY8" fmla="*/ 2791281 h 2808833"/>
              <a:gd name="connsiteX0" fmla="*/ 0 w 6298555"/>
              <a:gd name="connsiteY0" fmla="*/ 1516809 h 2842421"/>
              <a:gd name="connsiteX1" fmla="*/ 875489 w 6298555"/>
              <a:gd name="connsiteY1" fmla="*/ 1516201 h 2842421"/>
              <a:gd name="connsiteX2" fmla="*/ 1388898 w 6298555"/>
              <a:gd name="connsiteY2" fmla="*/ 1069155 h 2842421"/>
              <a:gd name="connsiteX3" fmla="*/ 2006729 w 6298555"/>
              <a:gd name="connsiteY3" fmla="*/ 1264858 h 2842421"/>
              <a:gd name="connsiteX4" fmla="*/ 2680748 w 6298555"/>
              <a:gd name="connsiteY4" fmla="*/ 543971 h 2842421"/>
              <a:gd name="connsiteX5" fmla="*/ 3395754 w 6298555"/>
              <a:gd name="connsiteY5" fmla="*/ 944751 h 2842421"/>
              <a:gd name="connsiteX6" fmla="*/ 4221563 w 6298555"/>
              <a:gd name="connsiteY6" fmla="*/ 55961 h 2842421"/>
              <a:gd name="connsiteX7" fmla="*/ 5600527 w 6298555"/>
              <a:gd name="connsiteY7" fmla="*/ 2842269 h 2842421"/>
              <a:gd name="connsiteX8" fmla="*/ 6298555 w 6298555"/>
              <a:gd name="connsiteY8" fmla="*/ 2824871 h 2842421"/>
              <a:gd name="connsiteX0" fmla="*/ 0 w 6298555"/>
              <a:gd name="connsiteY0" fmla="*/ 1515579 h 2828347"/>
              <a:gd name="connsiteX1" fmla="*/ 875489 w 6298555"/>
              <a:gd name="connsiteY1" fmla="*/ 1514971 h 2828347"/>
              <a:gd name="connsiteX2" fmla="*/ 1388898 w 6298555"/>
              <a:gd name="connsiteY2" fmla="*/ 1067925 h 2828347"/>
              <a:gd name="connsiteX3" fmla="*/ 2006729 w 6298555"/>
              <a:gd name="connsiteY3" fmla="*/ 1263628 h 2828347"/>
              <a:gd name="connsiteX4" fmla="*/ 2680748 w 6298555"/>
              <a:gd name="connsiteY4" fmla="*/ 542741 h 2828347"/>
              <a:gd name="connsiteX5" fmla="*/ 3395754 w 6298555"/>
              <a:gd name="connsiteY5" fmla="*/ 943521 h 2828347"/>
              <a:gd name="connsiteX6" fmla="*/ 4221563 w 6298555"/>
              <a:gd name="connsiteY6" fmla="*/ 54731 h 2828347"/>
              <a:gd name="connsiteX7" fmla="*/ 5600527 w 6298555"/>
              <a:gd name="connsiteY7" fmla="*/ 2814913 h 2828347"/>
              <a:gd name="connsiteX8" fmla="*/ 6298555 w 6298555"/>
              <a:gd name="connsiteY8" fmla="*/ 2823641 h 2828347"/>
              <a:gd name="connsiteX0" fmla="*/ 0 w 6298555"/>
              <a:gd name="connsiteY0" fmla="*/ 1515579 h 2828347"/>
              <a:gd name="connsiteX1" fmla="*/ 875489 w 6298555"/>
              <a:gd name="connsiteY1" fmla="*/ 1514971 h 2828347"/>
              <a:gd name="connsiteX2" fmla="*/ 1388898 w 6298555"/>
              <a:gd name="connsiteY2" fmla="*/ 1067925 h 2828347"/>
              <a:gd name="connsiteX3" fmla="*/ 2006729 w 6298555"/>
              <a:gd name="connsiteY3" fmla="*/ 1263628 h 2828347"/>
              <a:gd name="connsiteX4" fmla="*/ 2680748 w 6298555"/>
              <a:gd name="connsiteY4" fmla="*/ 542741 h 2828347"/>
              <a:gd name="connsiteX5" fmla="*/ 3395754 w 6298555"/>
              <a:gd name="connsiteY5" fmla="*/ 943521 h 2828347"/>
              <a:gd name="connsiteX6" fmla="*/ 4221563 w 6298555"/>
              <a:gd name="connsiteY6" fmla="*/ 54731 h 2828347"/>
              <a:gd name="connsiteX7" fmla="*/ 5600527 w 6298555"/>
              <a:gd name="connsiteY7" fmla="*/ 2814913 h 2828347"/>
              <a:gd name="connsiteX8" fmla="*/ 6298555 w 6298555"/>
              <a:gd name="connsiteY8" fmla="*/ 2823641 h 2828347"/>
              <a:gd name="connsiteX0" fmla="*/ 0 w 6298555"/>
              <a:gd name="connsiteY0" fmla="*/ 1515579 h 2830984"/>
              <a:gd name="connsiteX1" fmla="*/ 875489 w 6298555"/>
              <a:gd name="connsiteY1" fmla="*/ 1514971 h 2830984"/>
              <a:gd name="connsiteX2" fmla="*/ 1388898 w 6298555"/>
              <a:gd name="connsiteY2" fmla="*/ 1067925 h 2830984"/>
              <a:gd name="connsiteX3" fmla="*/ 2006729 w 6298555"/>
              <a:gd name="connsiteY3" fmla="*/ 1263628 h 2830984"/>
              <a:gd name="connsiteX4" fmla="*/ 2680748 w 6298555"/>
              <a:gd name="connsiteY4" fmla="*/ 542741 h 2830984"/>
              <a:gd name="connsiteX5" fmla="*/ 3395754 w 6298555"/>
              <a:gd name="connsiteY5" fmla="*/ 943521 h 2830984"/>
              <a:gd name="connsiteX6" fmla="*/ 4221563 w 6298555"/>
              <a:gd name="connsiteY6" fmla="*/ 54731 h 2830984"/>
              <a:gd name="connsiteX7" fmla="*/ 5600527 w 6298555"/>
              <a:gd name="connsiteY7" fmla="*/ 2814913 h 2830984"/>
              <a:gd name="connsiteX8" fmla="*/ 6298555 w 6298555"/>
              <a:gd name="connsiteY8" fmla="*/ 2823641 h 2830984"/>
              <a:gd name="connsiteX0" fmla="*/ 0 w 6298555"/>
              <a:gd name="connsiteY0" fmla="*/ 1515579 h 2823641"/>
              <a:gd name="connsiteX1" fmla="*/ 875489 w 6298555"/>
              <a:gd name="connsiteY1" fmla="*/ 1514971 h 2823641"/>
              <a:gd name="connsiteX2" fmla="*/ 1388898 w 6298555"/>
              <a:gd name="connsiteY2" fmla="*/ 1067925 h 2823641"/>
              <a:gd name="connsiteX3" fmla="*/ 2006729 w 6298555"/>
              <a:gd name="connsiteY3" fmla="*/ 1263628 h 2823641"/>
              <a:gd name="connsiteX4" fmla="*/ 2680748 w 6298555"/>
              <a:gd name="connsiteY4" fmla="*/ 542741 h 2823641"/>
              <a:gd name="connsiteX5" fmla="*/ 3395754 w 6298555"/>
              <a:gd name="connsiteY5" fmla="*/ 943521 h 2823641"/>
              <a:gd name="connsiteX6" fmla="*/ 4221563 w 6298555"/>
              <a:gd name="connsiteY6" fmla="*/ 54731 h 2823641"/>
              <a:gd name="connsiteX7" fmla="*/ 5600527 w 6298555"/>
              <a:gd name="connsiteY7" fmla="*/ 2814913 h 2823641"/>
              <a:gd name="connsiteX8" fmla="*/ 6298555 w 6298555"/>
              <a:gd name="connsiteY8" fmla="*/ 2823641 h 2823641"/>
              <a:gd name="connsiteX0" fmla="*/ 0 w 6298555"/>
              <a:gd name="connsiteY0" fmla="*/ 1515579 h 2830984"/>
              <a:gd name="connsiteX1" fmla="*/ 875489 w 6298555"/>
              <a:gd name="connsiteY1" fmla="*/ 1514971 h 2830984"/>
              <a:gd name="connsiteX2" fmla="*/ 1388898 w 6298555"/>
              <a:gd name="connsiteY2" fmla="*/ 1067925 h 2830984"/>
              <a:gd name="connsiteX3" fmla="*/ 2006729 w 6298555"/>
              <a:gd name="connsiteY3" fmla="*/ 1263628 h 2830984"/>
              <a:gd name="connsiteX4" fmla="*/ 2680748 w 6298555"/>
              <a:gd name="connsiteY4" fmla="*/ 542741 h 2830984"/>
              <a:gd name="connsiteX5" fmla="*/ 3395754 w 6298555"/>
              <a:gd name="connsiteY5" fmla="*/ 943521 h 2830984"/>
              <a:gd name="connsiteX6" fmla="*/ 4221563 w 6298555"/>
              <a:gd name="connsiteY6" fmla="*/ 54731 h 2830984"/>
              <a:gd name="connsiteX7" fmla="*/ 5600527 w 6298555"/>
              <a:gd name="connsiteY7" fmla="*/ 2814913 h 2830984"/>
              <a:gd name="connsiteX8" fmla="*/ 6298555 w 6298555"/>
              <a:gd name="connsiteY8" fmla="*/ 2823641 h 2830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98555" h="2830984">
                <a:moveTo>
                  <a:pt x="0" y="1515579"/>
                </a:moveTo>
                <a:cubicBezTo>
                  <a:pt x="474223" y="1516390"/>
                  <a:pt x="607979" y="1536048"/>
                  <a:pt x="875489" y="1514971"/>
                </a:cubicBezTo>
                <a:cubicBezTo>
                  <a:pt x="1055450" y="1517808"/>
                  <a:pt x="1200358" y="1109815"/>
                  <a:pt x="1388898" y="1067925"/>
                </a:cubicBezTo>
                <a:cubicBezTo>
                  <a:pt x="1577438" y="1026035"/>
                  <a:pt x="1791421" y="1351159"/>
                  <a:pt x="2006729" y="1263628"/>
                </a:cubicBezTo>
                <a:cubicBezTo>
                  <a:pt x="2222037" y="1176097"/>
                  <a:pt x="2449244" y="596092"/>
                  <a:pt x="2680748" y="542741"/>
                </a:cubicBezTo>
                <a:cubicBezTo>
                  <a:pt x="2912252" y="489390"/>
                  <a:pt x="3138952" y="1024856"/>
                  <a:pt x="3395754" y="943521"/>
                </a:cubicBezTo>
                <a:cubicBezTo>
                  <a:pt x="3652556" y="862186"/>
                  <a:pt x="3854101" y="-257168"/>
                  <a:pt x="4221563" y="54731"/>
                </a:cubicBezTo>
                <a:cubicBezTo>
                  <a:pt x="4589025" y="366630"/>
                  <a:pt x="5182891" y="2804335"/>
                  <a:pt x="5600527" y="2814913"/>
                </a:cubicBezTo>
                <a:cubicBezTo>
                  <a:pt x="6018163" y="2825491"/>
                  <a:pt x="6149123" y="2839955"/>
                  <a:pt x="6298555" y="2823641"/>
                </a:cubicBezTo>
              </a:path>
            </a:pathLst>
          </a:cu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p:cNvGrpSpPr/>
          <p:nvPr/>
        </p:nvGrpSpPr>
        <p:grpSpPr>
          <a:xfrm>
            <a:off x="2207471" y="1295400"/>
            <a:ext cx="4020237" cy="1436759"/>
            <a:chOff x="2207471" y="1295400"/>
            <a:chExt cx="4020237" cy="1436759"/>
          </a:xfrm>
        </p:grpSpPr>
        <p:sp>
          <p:nvSpPr>
            <p:cNvPr id="13" name="TextBox 12"/>
            <p:cNvSpPr txBox="1"/>
            <p:nvPr/>
          </p:nvSpPr>
          <p:spPr>
            <a:xfrm>
              <a:off x="2207471" y="2362827"/>
              <a:ext cx="1441420" cy="369332"/>
            </a:xfrm>
            <a:prstGeom prst="rect">
              <a:avLst/>
            </a:prstGeom>
            <a:noFill/>
          </p:spPr>
          <p:txBody>
            <a:bodyPr wrap="none" rtlCol="0">
              <a:spAutoFit/>
            </a:bodyPr>
            <a:lstStyle/>
            <a:p>
              <a:r>
                <a:rPr lang="en-US" dirty="0" smtClean="0">
                  <a:solidFill>
                    <a:srgbClr val="FF0000"/>
                  </a:solidFill>
                </a:rPr>
                <a:t>PERSONAL</a:t>
              </a:r>
              <a:endParaRPr lang="en-US" dirty="0">
                <a:solidFill>
                  <a:srgbClr val="FF0000"/>
                </a:solidFill>
              </a:endParaRPr>
            </a:p>
          </p:txBody>
        </p:sp>
        <p:sp>
          <p:nvSpPr>
            <p:cNvPr id="14" name="TextBox 13"/>
            <p:cNvSpPr txBox="1"/>
            <p:nvPr/>
          </p:nvSpPr>
          <p:spPr>
            <a:xfrm>
              <a:off x="3352800" y="1817131"/>
              <a:ext cx="1753557" cy="369332"/>
            </a:xfrm>
            <a:prstGeom prst="rect">
              <a:avLst/>
            </a:prstGeom>
            <a:noFill/>
          </p:spPr>
          <p:txBody>
            <a:bodyPr wrap="none" rtlCol="0">
              <a:spAutoFit/>
            </a:bodyPr>
            <a:lstStyle/>
            <a:p>
              <a:r>
                <a:rPr lang="en-US" dirty="0" smtClean="0">
                  <a:solidFill>
                    <a:srgbClr val="FF0000"/>
                  </a:solidFill>
                </a:rPr>
                <a:t>DEPARTMENT</a:t>
              </a:r>
              <a:endParaRPr lang="en-US" dirty="0">
                <a:solidFill>
                  <a:srgbClr val="FF0000"/>
                </a:solidFill>
              </a:endParaRPr>
            </a:p>
          </p:txBody>
        </p:sp>
        <p:sp>
          <p:nvSpPr>
            <p:cNvPr id="15" name="TextBox 14"/>
            <p:cNvSpPr txBox="1"/>
            <p:nvPr/>
          </p:nvSpPr>
          <p:spPr>
            <a:xfrm>
              <a:off x="4953000" y="1295400"/>
              <a:ext cx="1274708" cy="369332"/>
            </a:xfrm>
            <a:prstGeom prst="rect">
              <a:avLst/>
            </a:prstGeom>
            <a:noFill/>
          </p:spPr>
          <p:txBody>
            <a:bodyPr wrap="none" rtlCol="0">
              <a:spAutoFit/>
            </a:bodyPr>
            <a:lstStyle/>
            <a:p>
              <a:r>
                <a:rPr lang="en-US" dirty="0" smtClean="0">
                  <a:solidFill>
                    <a:srgbClr val="FF0000"/>
                  </a:solidFill>
                </a:rPr>
                <a:t>COLLEGE</a:t>
              </a:r>
              <a:endParaRPr lang="en-US" dirty="0">
                <a:solidFill>
                  <a:srgbClr val="FF0000"/>
                </a:solidFill>
              </a:endParaRPr>
            </a:p>
          </p:txBody>
        </p:sp>
      </p:grpSp>
      <p:grpSp>
        <p:nvGrpSpPr>
          <p:cNvPr id="18" name="Group 17"/>
          <p:cNvGrpSpPr/>
          <p:nvPr/>
        </p:nvGrpSpPr>
        <p:grpSpPr>
          <a:xfrm>
            <a:off x="1460309" y="3193576"/>
            <a:ext cx="6277971" cy="1378424"/>
            <a:chOff x="1460309" y="3193576"/>
            <a:chExt cx="6277971" cy="1378424"/>
          </a:xfrm>
        </p:grpSpPr>
        <p:sp>
          <p:nvSpPr>
            <p:cNvPr id="16" name="Freeform 15"/>
            <p:cNvSpPr/>
            <p:nvPr/>
          </p:nvSpPr>
          <p:spPr>
            <a:xfrm>
              <a:off x="1460309" y="3193576"/>
              <a:ext cx="6277971" cy="1318920"/>
            </a:xfrm>
            <a:custGeom>
              <a:avLst/>
              <a:gdLst>
                <a:gd name="connsiteX0" fmla="*/ 0 w 6305266"/>
                <a:gd name="connsiteY0" fmla="*/ 0 h 1523485"/>
                <a:gd name="connsiteX1" fmla="*/ 4483290 w 6305266"/>
                <a:gd name="connsiteY1" fmla="*/ 1296537 h 1523485"/>
                <a:gd name="connsiteX2" fmla="*/ 6305266 w 6305266"/>
                <a:gd name="connsiteY2" fmla="*/ 1514902 h 1523485"/>
                <a:gd name="connsiteX0" fmla="*/ 0 w 6305266"/>
                <a:gd name="connsiteY0" fmla="*/ 0 h 1523485"/>
                <a:gd name="connsiteX1" fmla="*/ 4483290 w 6305266"/>
                <a:gd name="connsiteY1" fmla="*/ 1296537 h 1523485"/>
                <a:gd name="connsiteX2" fmla="*/ 6305266 w 6305266"/>
                <a:gd name="connsiteY2" fmla="*/ 1514902 h 1523485"/>
                <a:gd name="connsiteX0" fmla="*/ 0 w 6277971"/>
                <a:gd name="connsiteY0" fmla="*/ 0 h 1403988"/>
                <a:gd name="connsiteX1" fmla="*/ 4483290 w 6277971"/>
                <a:gd name="connsiteY1" fmla="*/ 1296537 h 1403988"/>
                <a:gd name="connsiteX2" fmla="*/ 6277971 w 6277971"/>
                <a:gd name="connsiteY2" fmla="*/ 1317010 h 1403988"/>
                <a:gd name="connsiteX0" fmla="*/ 0 w 6277971"/>
                <a:gd name="connsiteY0" fmla="*/ 0 h 1317010"/>
                <a:gd name="connsiteX1" fmla="*/ 6277971 w 6277971"/>
                <a:gd name="connsiteY1" fmla="*/ 1317010 h 1317010"/>
                <a:gd name="connsiteX0" fmla="*/ 0 w 6277971"/>
                <a:gd name="connsiteY0" fmla="*/ 0 h 1317010"/>
                <a:gd name="connsiteX1" fmla="*/ 6277971 w 6277971"/>
                <a:gd name="connsiteY1" fmla="*/ 1317010 h 1317010"/>
                <a:gd name="connsiteX0" fmla="*/ 0 w 6277971"/>
                <a:gd name="connsiteY0" fmla="*/ 0 h 1319683"/>
                <a:gd name="connsiteX1" fmla="*/ 6277971 w 6277971"/>
                <a:gd name="connsiteY1" fmla="*/ 1317010 h 1319683"/>
                <a:gd name="connsiteX0" fmla="*/ 0 w 6277971"/>
                <a:gd name="connsiteY0" fmla="*/ 0 h 1318920"/>
                <a:gd name="connsiteX1" fmla="*/ 6277971 w 6277971"/>
                <a:gd name="connsiteY1" fmla="*/ 1317010 h 1318920"/>
              </a:gdLst>
              <a:ahLst/>
              <a:cxnLst>
                <a:cxn ang="0">
                  <a:pos x="connsiteX0" y="connsiteY0"/>
                </a:cxn>
                <a:cxn ang="0">
                  <a:pos x="connsiteX1" y="connsiteY1"/>
                </a:cxn>
              </a:cxnLst>
              <a:rect l="l" t="t" r="r" b="b"/>
              <a:pathLst>
                <a:path w="6277971" h="1318920">
                  <a:moveTo>
                    <a:pt x="0" y="0"/>
                  </a:moveTo>
                  <a:cubicBezTo>
                    <a:pt x="2044890" y="43218"/>
                    <a:pt x="3434688" y="1376150"/>
                    <a:pt x="6277971" y="1317010"/>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3857701" y="4202668"/>
              <a:ext cx="1428596" cy="369332"/>
            </a:xfrm>
            <a:prstGeom prst="rect">
              <a:avLst/>
            </a:prstGeom>
            <a:noFill/>
          </p:spPr>
          <p:txBody>
            <a:bodyPr wrap="none" rtlCol="0">
              <a:spAutoFit/>
            </a:bodyPr>
            <a:lstStyle/>
            <a:p>
              <a:r>
                <a:rPr lang="en-US" dirty="0" smtClean="0">
                  <a:solidFill>
                    <a:srgbClr val="FF0000"/>
                  </a:solidFill>
                </a:rPr>
                <a:t>STUDENTS</a:t>
              </a:r>
              <a:endParaRPr lang="en-US" dirty="0">
                <a:solidFill>
                  <a:srgbClr val="FF0000"/>
                </a:solidFill>
              </a:endParaRPr>
            </a:p>
          </p:txBody>
        </p:sp>
      </p:grpSp>
      <p:grpSp>
        <p:nvGrpSpPr>
          <p:cNvPr id="22" name="Group 21"/>
          <p:cNvGrpSpPr/>
          <p:nvPr/>
        </p:nvGrpSpPr>
        <p:grpSpPr>
          <a:xfrm>
            <a:off x="1468876" y="2736074"/>
            <a:ext cx="7346514" cy="1733739"/>
            <a:chOff x="1468876" y="2736074"/>
            <a:chExt cx="7346514" cy="1733739"/>
          </a:xfrm>
        </p:grpSpPr>
        <p:sp>
          <p:nvSpPr>
            <p:cNvPr id="20" name="TextBox 19"/>
            <p:cNvSpPr txBox="1"/>
            <p:nvPr/>
          </p:nvSpPr>
          <p:spPr>
            <a:xfrm>
              <a:off x="1468876" y="2736074"/>
              <a:ext cx="742511" cy="400110"/>
            </a:xfrm>
            <a:prstGeom prst="rect">
              <a:avLst/>
            </a:prstGeom>
            <a:noFill/>
          </p:spPr>
          <p:txBody>
            <a:bodyPr wrap="none" rtlCol="0">
              <a:spAutoFit/>
            </a:bodyPr>
            <a:lstStyle/>
            <a:p>
              <a:r>
                <a:rPr lang="en-US" sz="2000" dirty="0" smtClean="0">
                  <a:solidFill>
                    <a:srgbClr val="0070C0"/>
                  </a:solidFill>
                </a:rPr>
                <a:t>Silos</a:t>
              </a:r>
              <a:endParaRPr lang="en-US" sz="2000" dirty="0">
                <a:solidFill>
                  <a:srgbClr val="0070C0"/>
                </a:solidFill>
              </a:endParaRPr>
            </a:p>
          </p:txBody>
        </p:sp>
        <p:sp>
          <p:nvSpPr>
            <p:cNvPr id="21" name="TextBox 20"/>
            <p:cNvSpPr txBox="1"/>
            <p:nvPr/>
          </p:nvSpPr>
          <p:spPr>
            <a:xfrm>
              <a:off x="6933143" y="4069703"/>
              <a:ext cx="1882247" cy="400110"/>
            </a:xfrm>
            <a:prstGeom prst="rect">
              <a:avLst/>
            </a:prstGeom>
            <a:noFill/>
          </p:spPr>
          <p:txBody>
            <a:bodyPr wrap="none" rtlCol="0">
              <a:spAutoFit/>
            </a:bodyPr>
            <a:lstStyle/>
            <a:p>
              <a:r>
                <a:rPr lang="en-US" sz="2000" dirty="0" smtClean="0">
                  <a:solidFill>
                    <a:srgbClr val="0070C0"/>
                  </a:solidFill>
                </a:rPr>
                <a:t>No Boundaries</a:t>
              </a:r>
              <a:endParaRPr lang="en-US" sz="2000" dirty="0">
                <a:solidFill>
                  <a:srgbClr val="0070C0"/>
                </a:solidFill>
              </a:endParaRPr>
            </a:p>
          </p:txBody>
        </p:sp>
      </p:grpSp>
    </p:spTree>
    <p:extLst>
      <p:ext uri="{BB962C8B-B14F-4D97-AF65-F5344CB8AC3E}">
        <p14:creationId xmlns:p14="http://schemas.microsoft.com/office/powerpoint/2010/main" val="3674981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228600" y="876300"/>
            <a:ext cx="2743200" cy="5105400"/>
          </a:xfrm>
          <a:gradFill flip="none" rotWithShape="1">
            <a:gsLst>
              <a:gs pos="0">
                <a:schemeClr val="bg1"/>
              </a:gs>
              <a:gs pos="100000">
                <a:schemeClr val="accent2">
                  <a:lumMod val="40000"/>
                  <a:lumOff val="60000"/>
                </a:schemeClr>
              </a:gs>
            </a:gsLst>
            <a:lin ang="16200000" scaled="1"/>
            <a:tileRect/>
          </a:gradFill>
        </p:spPr>
        <p:txBody>
          <a:bodyPr>
            <a:normAutofit fontScale="62500" lnSpcReduction="20000"/>
          </a:bodyPr>
          <a:lstStyle/>
          <a:p>
            <a:pPr marL="0" indent="0" algn="ctr" eaLnBrk="1" hangingPunct="1">
              <a:lnSpc>
                <a:spcPts val="3000"/>
              </a:lnSpc>
              <a:spcBef>
                <a:spcPts val="0"/>
              </a:spcBef>
              <a:buNone/>
            </a:pPr>
            <a:r>
              <a:rPr lang="en-US" sz="4500" b="1" dirty="0" smtClean="0"/>
              <a:t>Physics</a:t>
            </a:r>
            <a:br>
              <a:rPr lang="en-US" sz="4500" b="1" dirty="0" smtClean="0"/>
            </a:br>
            <a:r>
              <a:rPr lang="en-US" sz="4500" b="1" dirty="0" smtClean="0"/>
              <a:t>Outcomes</a:t>
            </a:r>
          </a:p>
          <a:p>
            <a:pPr marL="0" indent="0" eaLnBrk="1" hangingPunct="1">
              <a:lnSpc>
                <a:spcPct val="120000"/>
              </a:lnSpc>
              <a:spcBef>
                <a:spcPts val="0"/>
              </a:spcBef>
              <a:buNone/>
            </a:pPr>
            <a:endParaRPr lang="en-US" sz="2800" b="1" dirty="0" smtClean="0"/>
          </a:p>
          <a:p>
            <a:pPr marL="0" indent="0" eaLnBrk="1" hangingPunct="1">
              <a:lnSpc>
                <a:spcPct val="120000"/>
              </a:lnSpc>
              <a:spcBef>
                <a:spcPts val="0"/>
              </a:spcBef>
              <a:buNone/>
            </a:pPr>
            <a:r>
              <a:rPr lang="en-US" sz="2800" b="1" dirty="0" smtClean="0"/>
              <a:t>Students will be able to:</a:t>
            </a:r>
          </a:p>
          <a:p>
            <a:pPr>
              <a:lnSpc>
                <a:spcPct val="120000"/>
              </a:lnSpc>
              <a:spcBef>
                <a:spcPts val="0"/>
              </a:spcBef>
            </a:pPr>
            <a:r>
              <a:rPr lang="en-US" dirty="0" smtClean="0"/>
              <a:t>design an experiment</a:t>
            </a:r>
          </a:p>
          <a:p>
            <a:pPr>
              <a:lnSpc>
                <a:spcPct val="120000"/>
              </a:lnSpc>
              <a:spcBef>
                <a:spcPts val="0"/>
              </a:spcBef>
            </a:pPr>
            <a:r>
              <a:rPr lang="en-US" sz="2800" dirty="0" smtClean="0"/>
              <a:t>analyze data</a:t>
            </a:r>
          </a:p>
          <a:p>
            <a:pPr>
              <a:lnSpc>
                <a:spcPct val="120000"/>
              </a:lnSpc>
              <a:spcBef>
                <a:spcPts val="0"/>
              </a:spcBef>
            </a:pPr>
            <a:r>
              <a:rPr lang="en-US" dirty="0" smtClean="0"/>
              <a:t>communicate results graphically and verbally</a:t>
            </a:r>
          </a:p>
          <a:p>
            <a:pPr marL="0" indent="0" eaLnBrk="1" hangingPunct="1">
              <a:lnSpc>
                <a:spcPct val="120000"/>
              </a:lnSpc>
              <a:spcBef>
                <a:spcPts val="0"/>
              </a:spcBef>
              <a:buNone/>
            </a:pPr>
            <a:endParaRPr lang="en-US" sz="2800" b="1" dirty="0" smtClean="0"/>
          </a:p>
          <a:p>
            <a:pPr marL="0" indent="0" eaLnBrk="1" hangingPunct="1">
              <a:lnSpc>
                <a:spcPct val="120000"/>
              </a:lnSpc>
              <a:spcBef>
                <a:spcPts val="0"/>
              </a:spcBef>
              <a:buNone/>
            </a:pPr>
            <a:r>
              <a:rPr lang="en-US" sz="2800" b="1" dirty="0" smtClean="0"/>
              <a:t>Students will have skills in:</a:t>
            </a:r>
          </a:p>
          <a:p>
            <a:pPr>
              <a:lnSpc>
                <a:spcPct val="120000"/>
              </a:lnSpc>
              <a:spcBef>
                <a:spcPts val="0"/>
              </a:spcBef>
            </a:pPr>
            <a:r>
              <a:rPr lang="en-US" dirty="0" smtClean="0"/>
              <a:t>circuits</a:t>
            </a:r>
          </a:p>
          <a:p>
            <a:pPr>
              <a:lnSpc>
                <a:spcPct val="120000"/>
              </a:lnSpc>
              <a:spcBef>
                <a:spcPts val="0"/>
              </a:spcBef>
            </a:pPr>
            <a:r>
              <a:rPr lang="en-US" sz="2800" dirty="0" smtClean="0"/>
              <a:t>spectroscopy</a:t>
            </a:r>
          </a:p>
          <a:p>
            <a:pPr>
              <a:lnSpc>
                <a:spcPct val="120000"/>
              </a:lnSpc>
              <a:spcBef>
                <a:spcPts val="0"/>
              </a:spcBef>
            </a:pPr>
            <a:r>
              <a:rPr lang="en-US" dirty="0"/>
              <a:t>o</a:t>
            </a:r>
            <a:r>
              <a:rPr lang="en-US" dirty="0" smtClean="0"/>
              <a:t>ptical design</a:t>
            </a:r>
          </a:p>
          <a:p>
            <a:pPr>
              <a:lnSpc>
                <a:spcPct val="120000"/>
              </a:lnSpc>
              <a:spcBef>
                <a:spcPts val="0"/>
              </a:spcBef>
            </a:pPr>
            <a:r>
              <a:rPr lang="en-US" dirty="0"/>
              <a:t>t</a:t>
            </a:r>
            <a:r>
              <a:rPr lang="en-US" sz="2800" dirty="0" smtClean="0"/>
              <a:t>ransducers</a:t>
            </a:r>
          </a:p>
          <a:p>
            <a:pPr>
              <a:lnSpc>
                <a:spcPct val="120000"/>
              </a:lnSpc>
              <a:spcBef>
                <a:spcPts val="0"/>
              </a:spcBef>
            </a:pPr>
            <a:r>
              <a:rPr lang="en-US" dirty="0"/>
              <a:t>p</a:t>
            </a:r>
            <a:r>
              <a:rPr lang="en-US" dirty="0" smtClean="0"/>
              <a:t>olarization</a:t>
            </a:r>
          </a:p>
          <a:p>
            <a:pPr>
              <a:lnSpc>
                <a:spcPct val="120000"/>
              </a:lnSpc>
              <a:spcBef>
                <a:spcPts val="0"/>
              </a:spcBef>
            </a:pPr>
            <a:r>
              <a:rPr lang="en-US" dirty="0"/>
              <a:t>m</a:t>
            </a:r>
            <a:r>
              <a:rPr lang="en-US" sz="2800" dirty="0" smtClean="0"/>
              <a:t>odeling</a:t>
            </a:r>
          </a:p>
          <a:p>
            <a:pPr>
              <a:lnSpc>
                <a:spcPct val="120000"/>
              </a:lnSpc>
              <a:spcBef>
                <a:spcPts val="0"/>
              </a:spcBef>
            </a:pPr>
            <a:r>
              <a:rPr lang="en-US" dirty="0" smtClean="0"/>
              <a:t>[more…]</a:t>
            </a:r>
            <a:endParaRPr lang="en-US" sz="2800" dirty="0" smtClean="0"/>
          </a:p>
        </p:txBody>
      </p:sp>
      <p:sp>
        <p:nvSpPr>
          <p:cNvPr id="5" name="Rectangle 2"/>
          <p:cNvSpPr>
            <a:spLocks noGrp="1" noChangeArrowheads="1"/>
          </p:cNvSpPr>
          <p:nvPr>
            <p:ph type="title"/>
          </p:nvPr>
        </p:nvSpPr>
        <p:spPr>
          <a:xfrm>
            <a:off x="609600" y="228600"/>
            <a:ext cx="7905750" cy="549274"/>
          </a:xfrm>
        </p:spPr>
        <p:txBody>
          <a:bodyPr>
            <a:noAutofit/>
          </a:bodyPr>
          <a:lstStyle/>
          <a:p>
            <a:pPr eaLnBrk="1" hangingPunct="1"/>
            <a:r>
              <a:rPr lang="en-US" dirty="0" err="1" smtClean="0">
                <a:cs typeface="Calibri" pitchFamily="34" charset="0"/>
              </a:rPr>
              <a:t>STEMapalooza</a:t>
            </a:r>
            <a:r>
              <a:rPr lang="en-US" dirty="0" smtClean="0">
                <a:cs typeface="Calibri" pitchFamily="34" charset="0"/>
              </a:rPr>
              <a:t> 2011</a:t>
            </a:r>
          </a:p>
        </p:txBody>
      </p:sp>
      <p:sp>
        <p:nvSpPr>
          <p:cNvPr id="8" name="Rectangle 3"/>
          <p:cNvSpPr txBox="1">
            <a:spLocks noChangeArrowheads="1"/>
          </p:cNvSpPr>
          <p:nvPr/>
        </p:nvSpPr>
        <p:spPr>
          <a:xfrm>
            <a:off x="3200400" y="876300"/>
            <a:ext cx="2743200" cy="5600700"/>
          </a:xfrm>
          <a:prstGeom prst="rect">
            <a:avLst/>
          </a:prstGeom>
          <a:gradFill flip="none" rotWithShape="1">
            <a:gsLst>
              <a:gs pos="0">
                <a:schemeClr val="bg1"/>
              </a:gs>
              <a:gs pos="100000">
                <a:schemeClr val="accent2">
                  <a:lumMod val="40000"/>
                  <a:lumOff val="60000"/>
                </a:schemeClr>
              </a:gs>
            </a:gsLst>
            <a:lin ang="16200000" scaled="1"/>
            <a:tileRect/>
          </a:gradFill>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lnSpc>
                <a:spcPts val="3000"/>
              </a:lnSpc>
              <a:spcBef>
                <a:spcPts val="0"/>
              </a:spcBef>
              <a:spcAft>
                <a:spcPts val="0"/>
              </a:spcAft>
              <a:buFont typeface="Arial" panose="020B0604020202020204" pitchFamily="34" charset="0"/>
              <a:buNone/>
            </a:pPr>
            <a:r>
              <a:rPr lang="en-US" sz="4500" b="1" dirty="0" smtClean="0"/>
              <a:t>Chemistry</a:t>
            </a:r>
            <a:br>
              <a:rPr lang="en-US" sz="4500" b="1" dirty="0" smtClean="0"/>
            </a:br>
            <a:r>
              <a:rPr lang="en-US" sz="4500" b="1" dirty="0" smtClean="0"/>
              <a:t>Outcomes</a:t>
            </a:r>
          </a:p>
          <a:p>
            <a:pPr marL="0" indent="0" fontAlgn="auto">
              <a:lnSpc>
                <a:spcPct val="120000"/>
              </a:lnSpc>
              <a:spcBef>
                <a:spcPts val="0"/>
              </a:spcBef>
              <a:spcAft>
                <a:spcPts val="0"/>
              </a:spcAft>
              <a:buFont typeface="Arial" panose="020B0604020202020204" pitchFamily="34" charset="0"/>
              <a:buNone/>
            </a:pPr>
            <a:endParaRPr lang="en-US" b="1" dirty="0" smtClean="0"/>
          </a:p>
          <a:p>
            <a:pPr marL="0" indent="0" fontAlgn="auto">
              <a:lnSpc>
                <a:spcPct val="120000"/>
              </a:lnSpc>
              <a:spcBef>
                <a:spcPts val="0"/>
              </a:spcBef>
              <a:spcAft>
                <a:spcPts val="0"/>
              </a:spcAft>
              <a:buFont typeface="Arial" panose="020B0604020202020204" pitchFamily="34" charset="0"/>
              <a:buNone/>
            </a:pPr>
            <a:r>
              <a:rPr lang="en-US" b="1" dirty="0" smtClean="0"/>
              <a:t>Students will be able to:</a:t>
            </a:r>
          </a:p>
          <a:p>
            <a:pPr fontAlgn="auto">
              <a:lnSpc>
                <a:spcPct val="120000"/>
              </a:lnSpc>
              <a:spcBef>
                <a:spcPts val="0"/>
              </a:spcBef>
              <a:spcAft>
                <a:spcPts val="0"/>
              </a:spcAft>
            </a:pPr>
            <a:r>
              <a:rPr lang="en-US" dirty="0" smtClean="0"/>
              <a:t>design an experiment</a:t>
            </a:r>
          </a:p>
          <a:p>
            <a:pPr fontAlgn="auto">
              <a:lnSpc>
                <a:spcPct val="120000"/>
              </a:lnSpc>
              <a:spcBef>
                <a:spcPts val="0"/>
              </a:spcBef>
              <a:spcAft>
                <a:spcPts val="0"/>
              </a:spcAft>
            </a:pPr>
            <a:r>
              <a:rPr lang="en-US" dirty="0" smtClean="0"/>
              <a:t>analyze data</a:t>
            </a:r>
          </a:p>
          <a:p>
            <a:pPr fontAlgn="auto">
              <a:lnSpc>
                <a:spcPct val="120000"/>
              </a:lnSpc>
              <a:spcBef>
                <a:spcPts val="0"/>
              </a:spcBef>
              <a:spcAft>
                <a:spcPts val="0"/>
              </a:spcAft>
            </a:pPr>
            <a:r>
              <a:rPr lang="en-US" dirty="0"/>
              <a:t>s</a:t>
            </a:r>
            <a:r>
              <a:rPr lang="en-US" dirty="0" smtClean="0"/>
              <a:t>earch literature</a:t>
            </a:r>
          </a:p>
          <a:p>
            <a:pPr fontAlgn="auto">
              <a:lnSpc>
                <a:spcPct val="120000"/>
              </a:lnSpc>
              <a:spcBef>
                <a:spcPts val="0"/>
              </a:spcBef>
              <a:spcAft>
                <a:spcPts val="0"/>
              </a:spcAft>
            </a:pPr>
            <a:r>
              <a:rPr lang="en-US" dirty="0"/>
              <a:t>k</a:t>
            </a:r>
            <a:r>
              <a:rPr lang="en-US" dirty="0" smtClean="0"/>
              <a:t>eep a lab notebook</a:t>
            </a:r>
          </a:p>
          <a:p>
            <a:pPr marL="0" indent="0" fontAlgn="auto">
              <a:lnSpc>
                <a:spcPct val="120000"/>
              </a:lnSpc>
              <a:spcBef>
                <a:spcPts val="0"/>
              </a:spcBef>
              <a:spcAft>
                <a:spcPts val="0"/>
              </a:spcAft>
              <a:buFont typeface="Arial" panose="020B0604020202020204" pitchFamily="34" charset="0"/>
              <a:buNone/>
            </a:pPr>
            <a:endParaRPr lang="en-US" b="1" dirty="0" smtClean="0"/>
          </a:p>
          <a:p>
            <a:pPr marL="0" indent="0" fontAlgn="auto">
              <a:lnSpc>
                <a:spcPct val="120000"/>
              </a:lnSpc>
              <a:spcBef>
                <a:spcPts val="0"/>
              </a:spcBef>
              <a:spcAft>
                <a:spcPts val="0"/>
              </a:spcAft>
              <a:buFont typeface="Arial" panose="020B0604020202020204" pitchFamily="34" charset="0"/>
              <a:buNone/>
            </a:pPr>
            <a:r>
              <a:rPr lang="en-US" b="1" dirty="0" smtClean="0"/>
              <a:t>Students will have skills in:</a:t>
            </a:r>
          </a:p>
          <a:p>
            <a:pPr fontAlgn="auto">
              <a:lnSpc>
                <a:spcPct val="120000"/>
              </a:lnSpc>
              <a:spcBef>
                <a:spcPts val="0"/>
              </a:spcBef>
              <a:spcAft>
                <a:spcPts val="0"/>
              </a:spcAft>
            </a:pPr>
            <a:r>
              <a:rPr lang="en-US" dirty="0" smtClean="0"/>
              <a:t>weighing</a:t>
            </a:r>
          </a:p>
          <a:p>
            <a:pPr fontAlgn="auto">
              <a:lnSpc>
                <a:spcPct val="120000"/>
              </a:lnSpc>
              <a:spcBef>
                <a:spcPts val="0"/>
              </a:spcBef>
              <a:spcAft>
                <a:spcPts val="0"/>
              </a:spcAft>
            </a:pPr>
            <a:r>
              <a:rPr lang="en-US" dirty="0" smtClean="0"/>
              <a:t>extraction</a:t>
            </a:r>
          </a:p>
          <a:p>
            <a:pPr fontAlgn="auto">
              <a:lnSpc>
                <a:spcPct val="120000"/>
              </a:lnSpc>
              <a:spcBef>
                <a:spcPts val="0"/>
              </a:spcBef>
              <a:spcAft>
                <a:spcPts val="0"/>
              </a:spcAft>
            </a:pPr>
            <a:r>
              <a:rPr lang="en-US" dirty="0" smtClean="0"/>
              <a:t>chromatography</a:t>
            </a:r>
          </a:p>
          <a:p>
            <a:pPr fontAlgn="auto">
              <a:lnSpc>
                <a:spcPct val="120000"/>
              </a:lnSpc>
              <a:spcBef>
                <a:spcPts val="0"/>
              </a:spcBef>
              <a:spcAft>
                <a:spcPts val="0"/>
              </a:spcAft>
            </a:pPr>
            <a:r>
              <a:rPr lang="en-US" dirty="0" smtClean="0"/>
              <a:t>calibration curves</a:t>
            </a:r>
          </a:p>
          <a:p>
            <a:pPr fontAlgn="auto">
              <a:lnSpc>
                <a:spcPct val="120000"/>
              </a:lnSpc>
              <a:spcBef>
                <a:spcPts val="0"/>
              </a:spcBef>
              <a:spcAft>
                <a:spcPts val="0"/>
              </a:spcAft>
            </a:pPr>
            <a:r>
              <a:rPr lang="en-US" dirty="0" smtClean="0"/>
              <a:t>making solutions</a:t>
            </a:r>
          </a:p>
          <a:p>
            <a:pPr fontAlgn="auto">
              <a:lnSpc>
                <a:spcPct val="120000"/>
              </a:lnSpc>
              <a:spcBef>
                <a:spcPts val="0"/>
              </a:spcBef>
              <a:spcAft>
                <a:spcPts val="0"/>
              </a:spcAft>
            </a:pPr>
            <a:r>
              <a:rPr lang="en-US" dirty="0" smtClean="0"/>
              <a:t>spectroscopy</a:t>
            </a:r>
          </a:p>
          <a:p>
            <a:pPr fontAlgn="auto">
              <a:lnSpc>
                <a:spcPct val="120000"/>
              </a:lnSpc>
              <a:spcBef>
                <a:spcPts val="0"/>
              </a:spcBef>
              <a:spcAft>
                <a:spcPts val="0"/>
              </a:spcAft>
            </a:pPr>
            <a:r>
              <a:rPr lang="en-US" dirty="0" smtClean="0"/>
              <a:t>measuring pH</a:t>
            </a:r>
          </a:p>
          <a:p>
            <a:pPr fontAlgn="auto">
              <a:lnSpc>
                <a:spcPct val="120000"/>
              </a:lnSpc>
              <a:spcBef>
                <a:spcPts val="0"/>
              </a:spcBef>
              <a:spcAft>
                <a:spcPts val="0"/>
              </a:spcAft>
            </a:pPr>
            <a:r>
              <a:rPr lang="en-US" dirty="0" smtClean="0"/>
              <a:t>measuring chirality</a:t>
            </a:r>
          </a:p>
        </p:txBody>
      </p:sp>
      <p:sp>
        <p:nvSpPr>
          <p:cNvPr id="9" name="Rectangle 3"/>
          <p:cNvSpPr txBox="1">
            <a:spLocks noChangeArrowheads="1"/>
          </p:cNvSpPr>
          <p:nvPr/>
        </p:nvSpPr>
        <p:spPr>
          <a:xfrm>
            <a:off x="6188364" y="876300"/>
            <a:ext cx="2743200" cy="5105400"/>
          </a:xfrm>
          <a:prstGeom prst="rect">
            <a:avLst/>
          </a:prstGeom>
          <a:gradFill flip="none" rotWithShape="1">
            <a:gsLst>
              <a:gs pos="0">
                <a:schemeClr val="bg1"/>
              </a:gs>
              <a:gs pos="100000">
                <a:schemeClr val="accent2">
                  <a:lumMod val="40000"/>
                  <a:lumOff val="60000"/>
                </a:schemeClr>
              </a:gs>
            </a:gsLst>
            <a:lin ang="16200000" scaled="1"/>
            <a:tileRect/>
          </a:gradFill>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lnSpc>
                <a:spcPts val="3000"/>
              </a:lnSpc>
              <a:spcBef>
                <a:spcPts val="0"/>
              </a:spcBef>
              <a:spcAft>
                <a:spcPts val="0"/>
              </a:spcAft>
              <a:buFont typeface="Arial" panose="020B0604020202020204" pitchFamily="34" charset="0"/>
              <a:buNone/>
            </a:pPr>
            <a:r>
              <a:rPr lang="en-US" sz="4500" b="1" dirty="0" smtClean="0"/>
              <a:t>Biology</a:t>
            </a:r>
            <a:br>
              <a:rPr lang="en-US" sz="4500" b="1" dirty="0" smtClean="0"/>
            </a:br>
            <a:r>
              <a:rPr lang="en-US" sz="4500" b="1" dirty="0" smtClean="0"/>
              <a:t>Outcomes</a:t>
            </a:r>
          </a:p>
          <a:p>
            <a:pPr marL="0" indent="0" fontAlgn="auto">
              <a:lnSpc>
                <a:spcPct val="120000"/>
              </a:lnSpc>
              <a:spcBef>
                <a:spcPts val="0"/>
              </a:spcBef>
              <a:spcAft>
                <a:spcPts val="0"/>
              </a:spcAft>
              <a:buFont typeface="Arial" panose="020B0604020202020204" pitchFamily="34" charset="0"/>
              <a:buNone/>
            </a:pPr>
            <a:endParaRPr lang="en-US" b="1" dirty="0" smtClean="0"/>
          </a:p>
          <a:p>
            <a:pPr marL="0" indent="0" fontAlgn="auto">
              <a:lnSpc>
                <a:spcPct val="120000"/>
              </a:lnSpc>
              <a:spcBef>
                <a:spcPts val="0"/>
              </a:spcBef>
              <a:spcAft>
                <a:spcPts val="0"/>
              </a:spcAft>
              <a:buFont typeface="Arial" panose="020B0604020202020204" pitchFamily="34" charset="0"/>
              <a:buNone/>
            </a:pPr>
            <a:r>
              <a:rPr lang="en-US" b="1" dirty="0" smtClean="0"/>
              <a:t>Students will be able to:</a:t>
            </a:r>
          </a:p>
          <a:p>
            <a:pPr fontAlgn="auto">
              <a:lnSpc>
                <a:spcPct val="120000"/>
              </a:lnSpc>
              <a:spcBef>
                <a:spcPts val="0"/>
              </a:spcBef>
              <a:spcAft>
                <a:spcPts val="0"/>
              </a:spcAft>
            </a:pPr>
            <a:r>
              <a:rPr lang="en-US" dirty="0" smtClean="0"/>
              <a:t>design an experiment</a:t>
            </a:r>
          </a:p>
          <a:p>
            <a:pPr fontAlgn="auto">
              <a:lnSpc>
                <a:spcPct val="120000"/>
              </a:lnSpc>
              <a:spcBef>
                <a:spcPts val="0"/>
              </a:spcBef>
              <a:spcAft>
                <a:spcPts val="0"/>
              </a:spcAft>
            </a:pPr>
            <a:r>
              <a:rPr lang="en-US" dirty="0" smtClean="0"/>
              <a:t>read and interpret data</a:t>
            </a:r>
          </a:p>
          <a:p>
            <a:pPr fontAlgn="auto">
              <a:lnSpc>
                <a:spcPct val="120000"/>
              </a:lnSpc>
              <a:spcBef>
                <a:spcPts val="0"/>
              </a:spcBef>
              <a:spcAft>
                <a:spcPts val="0"/>
              </a:spcAft>
            </a:pPr>
            <a:r>
              <a:rPr lang="en-US" dirty="0" smtClean="0"/>
              <a:t>think critically</a:t>
            </a:r>
          </a:p>
          <a:p>
            <a:pPr marL="0" indent="0" fontAlgn="auto">
              <a:lnSpc>
                <a:spcPct val="120000"/>
              </a:lnSpc>
              <a:spcBef>
                <a:spcPts val="0"/>
              </a:spcBef>
              <a:spcAft>
                <a:spcPts val="0"/>
              </a:spcAft>
              <a:buNone/>
            </a:pPr>
            <a:endParaRPr lang="en-US" dirty="0" smtClean="0"/>
          </a:p>
          <a:p>
            <a:pPr marL="0" indent="0" fontAlgn="auto">
              <a:lnSpc>
                <a:spcPct val="120000"/>
              </a:lnSpc>
              <a:spcBef>
                <a:spcPts val="0"/>
              </a:spcBef>
              <a:spcAft>
                <a:spcPts val="0"/>
              </a:spcAft>
              <a:buFont typeface="Arial" panose="020B0604020202020204" pitchFamily="34" charset="0"/>
              <a:buNone/>
            </a:pPr>
            <a:endParaRPr lang="en-US" b="1" dirty="0" smtClean="0"/>
          </a:p>
          <a:p>
            <a:pPr marL="0" indent="0" fontAlgn="auto">
              <a:lnSpc>
                <a:spcPct val="120000"/>
              </a:lnSpc>
              <a:spcBef>
                <a:spcPts val="0"/>
              </a:spcBef>
              <a:spcAft>
                <a:spcPts val="0"/>
              </a:spcAft>
              <a:buFont typeface="Arial" panose="020B0604020202020204" pitchFamily="34" charset="0"/>
              <a:buNone/>
            </a:pPr>
            <a:r>
              <a:rPr lang="en-US" b="1" dirty="0" smtClean="0"/>
              <a:t>Students will have skills in:</a:t>
            </a:r>
          </a:p>
          <a:p>
            <a:pPr fontAlgn="auto">
              <a:lnSpc>
                <a:spcPct val="120000"/>
              </a:lnSpc>
              <a:spcBef>
                <a:spcPts val="0"/>
              </a:spcBef>
              <a:spcAft>
                <a:spcPts val="0"/>
              </a:spcAft>
            </a:pPr>
            <a:r>
              <a:rPr lang="en-US" dirty="0" smtClean="0"/>
              <a:t>microscopy</a:t>
            </a:r>
          </a:p>
          <a:p>
            <a:pPr fontAlgn="auto">
              <a:lnSpc>
                <a:spcPct val="120000"/>
              </a:lnSpc>
              <a:spcBef>
                <a:spcPts val="0"/>
              </a:spcBef>
              <a:spcAft>
                <a:spcPts val="0"/>
              </a:spcAft>
            </a:pPr>
            <a:r>
              <a:rPr lang="en-US" dirty="0" smtClean="0"/>
              <a:t>molecular techniques</a:t>
            </a:r>
          </a:p>
          <a:p>
            <a:pPr fontAlgn="auto">
              <a:lnSpc>
                <a:spcPct val="120000"/>
              </a:lnSpc>
              <a:spcBef>
                <a:spcPts val="0"/>
              </a:spcBef>
              <a:spcAft>
                <a:spcPts val="0"/>
              </a:spcAft>
            </a:pPr>
            <a:r>
              <a:rPr lang="en-US" dirty="0" smtClean="0"/>
              <a:t>cell culture</a:t>
            </a:r>
          </a:p>
          <a:p>
            <a:pPr fontAlgn="auto">
              <a:lnSpc>
                <a:spcPct val="120000"/>
              </a:lnSpc>
              <a:spcBef>
                <a:spcPts val="0"/>
              </a:spcBef>
              <a:spcAft>
                <a:spcPts val="0"/>
              </a:spcAft>
            </a:pPr>
            <a:r>
              <a:rPr lang="en-US" dirty="0" smtClean="0"/>
              <a:t>spectroscopy</a:t>
            </a:r>
          </a:p>
          <a:p>
            <a:pPr fontAlgn="auto">
              <a:lnSpc>
                <a:spcPct val="120000"/>
              </a:lnSpc>
              <a:spcBef>
                <a:spcPts val="0"/>
              </a:spcBef>
              <a:spcAft>
                <a:spcPts val="0"/>
              </a:spcAft>
            </a:pPr>
            <a:r>
              <a:rPr lang="en-US" dirty="0" smtClean="0"/>
              <a:t>field sampling</a:t>
            </a:r>
          </a:p>
          <a:p>
            <a:pPr fontAlgn="auto">
              <a:lnSpc>
                <a:spcPct val="120000"/>
              </a:lnSpc>
              <a:spcBef>
                <a:spcPts val="0"/>
              </a:spcBef>
              <a:spcAft>
                <a:spcPts val="0"/>
              </a:spcAft>
            </a:pPr>
            <a:r>
              <a:rPr lang="en-US" dirty="0" smtClean="0"/>
              <a:t>cladistics</a:t>
            </a:r>
          </a:p>
        </p:txBody>
      </p:sp>
    </p:spTree>
    <p:extLst>
      <p:ext uri="{BB962C8B-B14F-4D97-AF65-F5344CB8AC3E}">
        <p14:creationId xmlns:p14="http://schemas.microsoft.com/office/powerpoint/2010/main" val="3843716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fade">
                                      <p:cBhvr>
                                        <p:cTn id="7" dur="1000"/>
                                        <p:tgtEl>
                                          <p:spTgt spid="1638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animBg="1"/>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37308" y="304800"/>
            <a:ext cx="7878041" cy="549274"/>
          </a:xfrm>
        </p:spPr>
        <p:txBody>
          <a:bodyPr>
            <a:noAutofit/>
          </a:bodyPr>
          <a:lstStyle/>
          <a:p>
            <a:r>
              <a:rPr lang="en-US" dirty="0" smtClean="0"/>
              <a:t>Essential Research Techniques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192040086"/>
              </p:ext>
            </p:extLst>
          </p:nvPr>
        </p:nvGraphicFramePr>
        <p:xfrm>
          <a:off x="1676400" y="1219200"/>
          <a:ext cx="5715000" cy="4589944"/>
        </p:xfrm>
        <a:graphic>
          <a:graphicData uri="http://schemas.openxmlformats.org/drawingml/2006/table">
            <a:tbl>
              <a:tblPr>
                <a:tableStyleId>{08FB837D-C827-4EFA-A057-4D05807E0F7C}</a:tableStyleId>
              </a:tblPr>
              <a:tblGrid>
                <a:gridCol w="2285999">
                  <a:extLst>
                    <a:ext uri="{9D8B030D-6E8A-4147-A177-3AD203B41FA5}">
                      <a16:colId xmlns:a16="http://schemas.microsoft.com/office/drawing/2014/main" val="20000"/>
                    </a:ext>
                  </a:extLst>
                </a:gridCol>
                <a:gridCol w="1676401">
                  <a:extLst>
                    <a:ext uri="{9D8B030D-6E8A-4147-A177-3AD203B41FA5}">
                      <a16:colId xmlns:a16="http://schemas.microsoft.com/office/drawing/2014/main" val="20001"/>
                    </a:ext>
                  </a:extLst>
                </a:gridCol>
                <a:gridCol w="1752600">
                  <a:extLst>
                    <a:ext uri="{9D8B030D-6E8A-4147-A177-3AD203B41FA5}">
                      <a16:colId xmlns:a16="http://schemas.microsoft.com/office/drawing/2014/main" val="20002"/>
                    </a:ext>
                  </a:extLst>
                </a:gridCol>
              </a:tblGrid>
              <a:tr h="503719">
                <a:tc>
                  <a:txBody>
                    <a:bodyPr/>
                    <a:lstStyle/>
                    <a:p>
                      <a:pPr marL="119063" indent="0" algn="l" fontAlgn="ctr"/>
                      <a:r>
                        <a:rPr lang="en-US" sz="2000" b="1" u="none" strike="noStrike" dirty="0" smtClean="0">
                          <a:effectLst/>
                        </a:rPr>
                        <a:t>Technique</a:t>
                      </a:r>
                      <a:endParaRPr lang="en-US" sz="2000" b="1" i="0" u="none" strike="noStrike" dirty="0">
                        <a:effectLst/>
                        <a:latin typeface="Arial"/>
                      </a:endParaRPr>
                    </a:p>
                  </a:txBody>
                  <a:tcPr marL="9525" marR="9525" marT="9525" marB="0" anchor="ctr">
                    <a:lnL w="6350" cap="flat" cmpd="sng" algn="ctr">
                      <a:noFill/>
                      <a:prstDash val="solid"/>
                      <a:miter lim="800000"/>
                    </a:lnL>
                    <a:lnR w="6350" cap="flat" cmpd="sng" algn="ctr">
                      <a:noFill/>
                      <a:prstDash val="solid"/>
                      <a:miter lim="800000"/>
                    </a:lnR>
                    <a:lnT w="6350" cap="flat" cmpd="sng" algn="ctr">
                      <a:noFill/>
                      <a:prstDash val="solid"/>
                      <a:miter lim="800000"/>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pPr algn="ctr" fontAlgn="ctr"/>
                      <a:r>
                        <a:rPr lang="en-US" sz="2000" b="1" u="none" strike="noStrike" dirty="0">
                          <a:effectLst/>
                        </a:rPr>
                        <a:t>Total Cites</a:t>
                      </a:r>
                      <a:endParaRPr lang="en-US" sz="2000" b="1" i="0" u="none" strike="noStrike" dirty="0">
                        <a:effectLst/>
                        <a:latin typeface="Arial"/>
                      </a:endParaRPr>
                    </a:p>
                  </a:txBody>
                  <a:tcPr marL="9525" marR="9525" marT="9525" marB="0" anchor="ctr">
                    <a:lnL w="6350" cap="flat" cmpd="sng" algn="ctr">
                      <a:noFill/>
                      <a:prstDash val="solid"/>
                      <a:miter lim="800000"/>
                    </a:lnL>
                    <a:lnR w="6350" cap="flat" cmpd="sng" algn="ctr">
                      <a:noFill/>
                      <a:prstDash val="solid"/>
                      <a:miter lim="800000"/>
                    </a:lnR>
                    <a:lnT w="6350" cap="flat" cmpd="sng" algn="ctr">
                      <a:noFill/>
                      <a:prstDash val="solid"/>
                      <a:miter lim="800000"/>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pPr algn="ctr" fontAlgn="ctr"/>
                      <a:r>
                        <a:rPr lang="en-US" sz="2000" b="1" u="none" strike="noStrike" dirty="0">
                          <a:effectLst/>
                        </a:rPr>
                        <a:t>Percent of </a:t>
                      </a:r>
                      <a:r>
                        <a:rPr lang="en-US" sz="2000" b="1" u="none" strike="noStrike" dirty="0" smtClean="0">
                          <a:effectLst/>
                        </a:rPr>
                        <a:t>Total</a:t>
                      </a:r>
                      <a:endParaRPr lang="en-US" sz="2000" b="1" i="0" u="none" strike="noStrike" dirty="0">
                        <a:effectLst/>
                        <a:latin typeface="Arial"/>
                      </a:endParaRPr>
                    </a:p>
                  </a:txBody>
                  <a:tcPr marL="9525" marR="9525" marT="9525" marB="0" anchor="ctr">
                    <a:lnL w="6350" cap="flat" cmpd="sng" algn="ctr">
                      <a:noFill/>
                      <a:prstDash val="solid"/>
                      <a:miter lim="800000"/>
                    </a:lnL>
                    <a:lnR w="6350" cap="flat" cmpd="sng" algn="ctr">
                      <a:noFill/>
                      <a:prstDash val="solid"/>
                      <a:miter lim="800000"/>
                    </a:lnR>
                    <a:lnT w="6350" cap="flat" cmpd="sng" algn="ctr">
                      <a:noFill/>
                      <a:prstDash val="solid"/>
                      <a:miter lim="800000"/>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extLst>
                  <a:ext uri="{0D108BD9-81ED-4DB2-BD59-A6C34878D82A}">
                    <a16:rowId xmlns:a16="http://schemas.microsoft.com/office/drawing/2014/main" val="10000"/>
                  </a:ext>
                </a:extLst>
              </a:tr>
              <a:tr h="91440">
                <a:tc>
                  <a:txBody>
                    <a:bodyPr/>
                    <a:lstStyle/>
                    <a:p>
                      <a:pPr marL="119063" indent="0" algn="l" fontAlgn="ctr"/>
                      <a:r>
                        <a:rPr lang="en-US" sz="2000" u="none" strike="noStrike" dirty="0" smtClean="0">
                          <a:effectLst/>
                        </a:rPr>
                        <a:t>Spectroscopy</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74</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13%</a:t>
                      </a:r>
                      <a:endParaRPr lang="en-US" sz="2000" b="0" i="0" u="none" strike="noStrike" dirty="0">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extLst>
                  <a:ext uri="{0D108BD9-81ED-4DB2-BD59-A6C34878D82A}">
                    <a16:rowId xmlns:a16="http://schemas.microsoft.com/office/drawing/2014/main" val="10001"/>
                  </a:ext>
                </a:extLst>
              </a:tr>
              <a:tr h="91440">
                <a:tc>
                  <a:txBody>
                    <a:bodyPr/>
                    <a:lstStyle/>
                    <a:p>
                      <a:pPr marL="119063" indent="0" algn="l" fontAlgn="ctr"/>
                      <a:r>
                        <a:rPr lang="en-US" sz="2000" u="none" strike="noStrike" dirty="0" smtClean="0">
                          <a:effectLst/>
                        </a:rPr>
                        <a:t>PCR</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35</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6%</a:t>
                      </a:r>
                      <a:endParaRPr lang="en-US" sz="2000" b="0" i="0" u="none" strike="noStrike" dirty="0">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extLst>
                  <a:ext uri="{0D108BD9-81ED-4DB2-BD59-A6C34878D82A}">
                    <a16:rowId xmlns:a16="http://schemas.microsoft.com/office/drawing/2014/main" val="10002"/>
                  </a:ext>
                </a:extLst>
              </a:tr>
              <a:tr h="91440">
                <a:tc>
                  <a:txBody>
                    <a:bodyPr/>
                    <a:lstStyle/>
                    <a:p>
                      <a:pPr marL="119063" indent="0" algn="l" fontAlgn="ctr"/>
                      <a:r>
                        <a:rPr lang="en-US" sz="2000" u="none" strike="noStrike" dirty="0" smtClean="0">
                          <a:effectLst/>
                        </a:rPr>
                        <a:t>Extraction/Isolation</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33</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6%</a:t>
                      </a:r>
                      <a:endParaRPr lang="en-US" sz="2000" b="0" i="0" u="none" strike="noStrike" dirty="0">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extLst>
                  <a:ext uri="{0D108BD9-81ED-4DB2-BD59-A6C34878D82A}">
                    <a16:rowId xmlns:a16="http://schemas.microsoft.com/office/drawing/2014/main" val="10003"/>
                  </a:ext>
                </a:extLst>
              </a:tr>
              <a:tr h="91440">
                <a:tc>
                  <a:txBody>
                    <a:bodyPr/>
                    <a:lstStyle/>
                    <a:p>
                      <a:pPr marL="119063" indent="0" algn="l" fontAlgn="ctr"/>
                      <a:r>
                        <a:rPr lang="en-US" sz="2000" u="none" strike="noStrike" dirty="0" smtClean="0">
                          <a:effectLst/>
                        </a:rPr>
                        <a:t>Chromatography</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27</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5%</a:t>
                      </a:r>
                      <a:endParaRPr lang="en-US" sz="2000" b="0" i="0" u="none" strike="noStrike" dirty="0">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extLst>
                  <a:ext uri="{0D108BD9-81ED-4DB2-BD59-A6C34878D82A}">
                    <a16:rowId xmlns:a16="http://schemas.microsoft.com/office/drawing/2014/main" val="10004"/>
                  </a:ext>
                </a:extLst>
              </a:tr>
              <a:tr h="91440">
                <a:tc>
                  <a:txBody>
                    <a:bodyPr/>
                    <a:lstStyle/>
                    <a:p>
                      <a:pPr marL="119063" indent="0" algn="l" fontAlgn="ctr"/>
                      <a:r>
                        <a:rPr lang="en-US" sz="2000" u="none" strike="noStrike" dirty="0" smtClean="0">
                          <a:effectLst/>
                        </a:rPr>
                        <a:t>Culture, Eukaryotic</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34</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6%</a:t>
                      </a:r>
                      <a:endParaRPr lang="en-US" sz="2000" b="0" i="0" u="none" strike="noStrike" dirty="0">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extLst>
                  <a:ext uri="{0D108BD9-81ED-4DB2-BD59-A6C34878D82A}">
                    <a16:rowId xmlns:a16="http://schemas.microsoft.com/office/drawing/2014/main" val="10005"/>
                  </a:ext>
                </a:extLst>
              </a:tr>
              <a:tr h="91440">
                <a:tc>
                  <a:txBody>
                    <a:bodyPr/>
                    <a:lstStyle/>
                    <a:p>
                      <a:pPr marL="119063" indent="0" algn="l" fontAlgn="ctr"/>
                      <a:r>
                        <a:rPr lang="en-US" sz="2000" u="none" strike="noStrike" dirty="0" smtClean="0">
                          <a:effectLst/>
                        </a:rPr>
                        <a:t>Blots</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26</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5%</a:t>
                      </a:r>
                      <a:endParaRPr lang="en-US" sz="2000" b="0" i="0" u="none" strike="noStrike" dirty="0">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extLst>
                  <a:ext uri="{0D108BD9-81ED-4DB2-BD59-A6C34878D82A}">
                    <a16:rowId xmlns:a16="http://schemas.microsoft.com/office/drawing/2014/main" val="10006"/>
                  </a:ext>
                </a:extLst>
              </a:tr>
              <a:tr h="91440">
                <a:tc>
                  <a:txBody>
                    <a:bodyPr/>
                    <a:lstStyle/>
                    <a:p>
                      <a:pPr marL="119063" indent="0" algn="l" fontAlgn="ctr"/>
                      <a:r>
                        <a:rPr lang="en-US" sz="2000" u="none" strike="noStrike" dirty="0" smtClean="0">
                          <a:effectLst/>
                        </a:rPr>
                        <a:t>Bioinformatics</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24</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4%</a:t>
                      </a:r>
                      <a:endParaRPr lang="en-US" sz="2000" b="0" i="0" u="none" strike="noStrike" dirty="0">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extLst>
                  <a:ext uri="{0D108BD9-81ED-4DB2-BD59-A6C34878D82A}">
                    <a16:rowId xmlns:a16="http://schemas.microsoft.com/office/drawing/2014/main" val="10007"/>
                  </a:ext>
                </a:extLst>
              </a:tr>
              <a:tr h="91440">
                <a:tc>
                  <a:txBody>
                    <a:bodyPr/>
                    <a:lstStyle/>
                    <a:p>
                      <a:pPr marL="119063" indent="0" algn="l" fontAlgn="ctr"/>
                      <a:r>
                        <a:rPr lang="en-US" sz="2000" u="none" strike="noStrike" dirty="0" smtClean="0">
                          <a:effectLst/>
                        </a:rPr>
                        <a:t>Microscopy</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21</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4%</a:t>
                      </a:r>
                      <a:endParaRPr lang="en-US" sz="2000" b="0" i="0" u="none" strike="noStrike" dirty="0">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extLst>
                  <a:ext uri="{0D108BD9-81ED-4DB2-BD59-A6C34878D82A}">
                    <a16:rowId xmlns:a16="http://schemas.microsoft.com/office/drawing/2014/main" val="10008"/>
                  </a:ext>
                </a:extLst>
              </a:tr>
              <a:tr h="91440">
                <a:tc>
                  <a:txBody>
                    <a:bodyPr/>
                    <a:lstStyle/>
                    <a:p>
                      <a:pPr marL="119063" indent="0" algn="l" fontAlgn="ctr"/>
                      <a:r>
                        <a:rPr lang="en-US" sz="2000" u="none" strike="noStrike" dirty="0">
                          <a:effectLst/>
                        </a:rPr>
                        <a:t>Enzyme Assay</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17</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3%</a:t>
                      </a:r>
                      <a:endParaRPr lang="en-US" sz="2000" b="0" i="0" u="none" strike="noStrike" dirty="0">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extLst>
                  <a:ext uri="{0D108BD9-81ED-4DB2-BD59-A6C34878D82A}">
                    <a16:rowId xmlns:a16="http://schemas.microsoft.com/office/drawing/2014/main" val="10009"/>
                  </a:ext>
                </a:extLst>
              </a:tr>
              <a:tr h="91440">
                <a:tc>
                  <a:txBody>
                    <a:bodyPr/>
                    <a:lstStyle/>
                    <a:p>
                      <a:pPr marL="119063" indent="0" algn="l" fontAlgn="ctr"/>
                      <a:r>
                        <a:rPr lang="en-US" sz="2000" u="none" strike="noStrike" dirty="0">
                          <a:effectLst/>
                        </a:rPr>
                        <a:t>Electrophoresis</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14</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3%</a:t>
                      </a:r>
                      <a:endParaRPr lang="en-US" sz="2000" b="0" i="0" u="none" strike="noStrike" dirty="0">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extLst>
                  <a:ext uri="{0D108BD9-81ED-4DB2-BD59-A6C34878D82A}">
                    <a16:rowId xmlns:a16="http://schemas.microsoft.com/office/drawing/2014/main" val="10010"/>
                  </a:ext>
                </a:extLst>
              </a:tr>
              <a:tr h="91440">
                <a:tc>
                  <a:txBody>
                    <a:bodyPr/>
                    <a:lstStyle/>
                    <a:p>
                      <a:pPr marL="119063" indent="0" algn="l" fontAlgn="ctr"/>
                      <a:r>
                        <a:rPr lang="en-US" sz="2000" u="none" strike="noStrike" dirty="0" smtClean="0">
                          <a:effectLst/>
                        </a:rPr>
                        <a:t>Centrifugation</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8</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1%</a:t>
                      </a:r>
                      <a:endParaRPr lang="en-US" sz="2000" b="0" i="0" u="none" strike="noStrike" dirty="0">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2E3F6"/>
                    </a:solidFill>
                  </a:tcPr>
                </a:tc>
                <a:extLst>
                  <a:ext uri="{0D108BD9-81ED-4DB2-BD59-A6C34878D82A}">
                    <a16:rowId xmlns:a16="http://schemas.microsoft.com/office/drawing/2014/main" val="10011"/>
                  </a:ext>
                </a:extLst>
              </a:tr>
              <a:tr h="91440">
                <a:tc>
                  <a:txBody>
                    <a:bodyPr/>
                    <a:lstStyle/>
                    <a:p>
                      <a:pPr marL="119063" indent="0" algn="l" fontAlgn="ctr"/>
                      <a:r>
                        <a:rPr lang="en-US" sz="2000" u="none" strike="noStrike" dirty="0" smtClean="0">
                          <a:effectLst/>
                        </a:rPr>
                        <a:t>Culture,</a:t>
                      </a:r>
                      <a:r>
                        <a:rPr lang="en-US" sz="2000" u="none" strike="noStrike" baseline="0" dirty="0" smtClean="0">
                          <a:effectLst/>
                        </a:rPr>
                        <a:t> </a:t>
                      </a:r>
                      <a:r>
                        <a:rPr lang="en-US" sz="2000" u="none" strike="noStrike" dirty="0" smtClean="0">
                          <a:effectLst/>
                        </a:rPr>
                        <a:t>Bacterial</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7</a:t>
                      </a:r>
                      <a:endParaRPr lang="en-US" sz="2000" b="0" i="0"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2E3F6"/>
                    </a:solidFill>
                  </a:tcPr>
                </a:tc>
                <a:tc>
                  <a:txBody>
                    <a:bodyPr/>
                    <a:lstStyle/>
                    <a:p>
                      <a:pPr algn="ctr" fontAlgn="ctr"/>
                      <a:r>
                        <a:rPr lang="en-US" sz="2000" u="none" strike="noStrike" dirty="0">
                          <a:effectLst/>
                        </a:rPr>
                        <a:t>1%</a:t>
                      </a:r>
                      <a:endParaRPr lang="en-US" sz="2000" b="0" i="0" u="none" strike="noStrike" dirty="0">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2E3F6"/>
                    </a:solidFill>
                  </a:tcPr>
                </a:tc>
                <a:extLst>
                  <a:ext uri="{0D108BD9-81ED-4DB2-BD59-A6C34878D82A}">
                    <a16:rowId xmlns:a16="http://schemas.microsoft.com/office/drawing/2014/main" val="10012"/>
                  </a:ext>
                </a:extLst>
              </a:tr>
              <a:tr h="91440">
                <a:tc>
                  <a:txBody>
                    <a:bodyPr/>
                    <a:lstStyle/>
                    <a:p>
                      <a:pPr marL="119063" indent="0" algn="l" fontAlgn="ctr"/>
                      <a:r>
                        <a:rPr lang="en-US" sz="2000" b="1" i="1" u="none" strike="noStrike" dirty="0" smtClean="0">
                          <a:solidFill>
                            <a:srgbClr val="000000"/>
                          </a:solidFill>
                          <a:effectLst/>
                          <a:latin typeface="Arial"/>
                        </a:rPr>
                        <a:t>Coverage</a:t>
                      </a:r>
                      <a:endParaRPr lang="en-US" sz="2000" b="1" i="1"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no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solidFill>
                      <a:schemeClr val="accent6">
                        <a:lumMod val="60000"/>
                        <a:lumOff val="40000"/>
                      </a:schemeClr>
                    </a:solidFill>
                  </a:tcPr>
                </a:tc>
                <a:tc>
                  <a:txBody>
                    <a:bodyPr/>
                    <a:lstStyle/>
                    <a:p>
                      <a:pPr algn="ctr" fontAlgn="ctr"/>
                      <a:r>
                        <a:rPr lang="en-US" sz="2000" b="1" i="1" u="none" strike="noStrike" dirty="0" smtClean="0">
                          <a:solidFill>
                            <a:srgbClr val="000000"/>
                          </a:solidFill>
                          <a:effectLst/>
                          <a:latin typeface="Arial"/>
                        </a:rPr>
                        <a:t>320</a:t>
                      </a:r>
                      <a:endParaRPr lang="en-US" sz="2000" b="1" i="1" u="none" strike="noStrike" dirty="0">
                        <a:solidFill>
                          <a:srgbClr val="000000"/>
                        </a:solidFill>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no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solidFill>
                      <a:schemeClr val="accent6">
                        <a:lumMod val="60000"/>
                        <a:lumOff val="40000"/>
                      </a:schemeClr>
                    </a:solidFill>
                  </a:tcPr>
                </a:tc>
                <a:tc>
                  <a:txBody>
                    <a:bodyPr/>
                    <a:lstStyle/>
                    <a:p>
                      <a:pPr algn="ctr" fontAlgn="ctr"/>
                      <a:r>
                        <a:rPr lang="en-US" sz="2000" b="1" i="1" u="none" strike="noStrike" dirty="0" smtClean="0">
                          <a:effectLst/>
                        </a:rPr>
                        <a:t>58%</a:t>
                      </a:r>
                      <a:endParaRPr lang="en-US" sz="2000" b="1" i="1" u="none" strike="noStrike" dirty="0">
                        <a:effectLst/>
                        <a:latin typeface="Arial"/>
                      </a:endParaRPr>
                    </a:p>
                  </a:txBody>
                  <a:tcPr marL="9525" marR="9525" marT="9525" marB="0" anchor="ctr">
                    <a:lnL w="6350" cap="flat" cmpd="sng" algn="ctr">
                      <a:noFill/>
                      <a:prstDash val="solid"/>
                      <a:miter lim="800000"/>
                    </a:lnL>
                    <a:lnR w="6350" cap="flat" cmpd="sng" algn="ctr">
                      <a:noFill/>
                      <a:prstDash val="solid"/>
                      <a:miter lim="800000"/>
                    </a:lnR>
                    <a:lnT w="12700" cap="flat" cmpd="sng" algn="ctr">
                      <a:no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solidFill>
                      <a:schemeClr val="accent6">
                        <a:lumMod val="60000"/>
                        <a:lumOff val="40000"/>
                      </a:schemeClr>
                    </a:solidFill>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39414473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762000" y="228600"/>
            <a:ext cx="7353300" cy="609600"/>
          </a:xfrm>
        </p:spPr>
        <p:txBody>
          <a:bodyPr>
            <a:noAutofit/>
          </a:bodyPr>
          <a:lstStyle/>
          <a:p>
            <a:pPr eaLnBrk="1" hangingPunct="1"/>
            <a:r>
              <a:rPr lang="en-US" dirty="0" smtClean="0">
                <a:cs typeface="Calibri" pitchFamily="34" charset="0"/>
              </a:rPr>
              <a:t>X-Lab</a:t>
            </a:r>
          </a:p>
        </p:txBody>
      </p:sp>
      <p:sp>
        <p:nvSpPr>
          <p:cNvPr id="16387" name="Rectangle 3"/>
          <p:cNvSpPr>
            <a:spLocks noGrp="1" noChangeArrowheads="1"/>
          </p:cNvSpPr>
          <p:nvPr>
            <p:ph idx="1"/>
          </p:nvPr>
        </p:nvSpPr>
        <p:spPr>
          <a:xfrm>
            <a:off x="914400" y="914400"/>
            <a:ext cx="7543800" cy="2971800"/>
          </a:xfrm>
        </p:spPr>
        <p:txBody>
          <a:bodyPr>
            <a:noAutofit/>
          </a:bodyPr>
          <a:lstStyle/>
          <a:p>
            <a:pPr>
              <a:lnSpc>
                <a:spcPct val="100000"/>
              </a:lnSpc>
              <a:spcBef>
                <a:spcPts val="0"/>
              </a:spcBef>
              <a:spcAft>
                <a:spcPts val="1200"/>
              </a:spcAft>
            </a:pPr>
            <a:r>
              <a:rPr lang="en-US" sz="3200" dirty="0" smtClean="0"/>
              <a:t>Two-semester, six credit undergraduate laboratory course (two 3-h sessions/week).</a:t>
            </a:r>
            <a:endParaRPr lang="en-US" sz="3200" dirty="0"/>
          </a:p>
          <a:p>
            <a:pPr>
              <a:lnSpc>
                <a:spcPct val="100000"/>
              </a:lnSpc>
              <a:spcBef>
                <a:spcPts val="0"/>
              </a:spcBef>
              <a:spcAft>
                <a:spcPts val="1200"/>
              </a:spcAft>
            </a:pPr>
            <a:r>
              <a:rPr lang="en-US" sz="3200" dirty="0" smtClean="0"/>
              <a:t>Replaces traditional laboratory courses in general biology, chemistry and physics.</a:t>
            </a:r>
          </a:p>
        </p:txBody>
      </p:sp>
      <p:pic>
        <p:nvPicPr>
          <p:cNvPr id="4" name="Picture 3"/>
          <p:cNvPicPr>
            <a:picLocks noChangeAspect="1"/>
          </p:cNvPicPr>
          <p:nvPr/>
        </p:nvPicPr>
        <p:blipFill>
          <a:blip r:embed="rId3"/>
          <a:stretch>
            <a:fillRect/>
          </a:stretch>
        </p:blipFill>
        <p:spPr>
          <a:xfrm>
            <a:off x="990600" y="3657600"/>
            <a:ext cx="7203311" cy="3001380"/>
          </a:xfrm>
          <a:prstGeom prst="rect">
            <a:avLst/>
          </a:prstGeom>
        </p:spPr>
      </p:pic>
      <p:pic>
        <p:nvPicPr>
          <p:cNvPr id="5" name="Picture 4"/>
          <p:cNvPicPr>
            <a:picLocks noChangeAspect="1"/>
          </p:cNvPicPr>
          <p:nvPr/>
        </p:nvPicPr>
        <p:blipFill>
          <a:blip r:embed="rId4"/>
          <a:stretch>
            <a:fillRect/>
          </a:stretch>
        </p:blipFill>
        <p:spPr>
          <a:xfrm>
            <a:off x="998316" y="3657599"/>
            <a:ext cx="7189423" cy="2995593"/>
          </a:xfrm>
          <a:prstGeom prst="rect">
            <a:avLst/>
          </a:prstGeom>
        </p:spPr>
      </p:pic>
    </p:spTree>
    <p:extLst>
      <p:ext uri="{BB962C8B-B14F-4D97-AF65-F5344CB8AC3E}">
        <p14:creationId xmlns:p14="http://schemas.microsoft.com/office/powerpoint/2010/main" val="3766833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762000" y="228600"/>
            <a:ext cx="7353300" cy="609600"/>
          </a:xfrm>
        </p:spPr>
        <p:txBody>
          <a:bodyPr>
            <a:noAutofit/>
          </a:bodyPr>
          <a:lstStyle/>
          <a:p>
            <a:pPr eaLnBrk="1" hangingPunct="1"/>
            <a:r>
              <a:rPr lang="en-US" dirty="0" smtClean="0">
                <a:cs typeface="Calibri" pitchFamily="34" charset="0"/>
              </a:rPr>
              <a:t>Cross-Disciplinary</a:t>
            </a:r>
          </a:p>
        </p:txBody>
      </p:sp>
      <p:sp>
        <p:nvSpPr>
          <p:cNvPr id="16387" name="Rectangle 3"/>
          <p:cNvSpPr>
            <a:spLocks noGrp="1" noChangeArrowheads="1"/>
          </p:cNvSpPr>
          <p:nvPr>
            <p:ph idx="1"/>
          </p:nvPr>
        </p:nvSpPr>
        <p:spPr>
          <a:xfrm>
            <a:off x="998316" y="1066800"/>
            <a:ext cx="7612284" cy="2590799"/>
          </a:xfrm>
        </p:spPr>
        <p:txBody>
          <a:bodyPr>
            <a:noAutofit/>
          </a:bodyPr>
          <a:lstStyle/>
          <a:p>
            <a:pPr>
              <a:lnSpc>
                <a:spcPts val="3400"/>
              </a:lnSpc>
              <a:spcBef>
                <a:spcPts val="1200"/>
              </a:spcBef>
            </a:pPr>
            <a:r>
              <a:rPr lang="en-US" sz="3200" dirty="0" smtClean="0"/>
              <a:t>56 </a:t>
            </a:r>
            <a:r>
              <a:rPr lang="en-US" sz="3200" dirty="0"/>
              <a:t>laboratory sessions that roughly parallel </a:t>
            </a:r>
            <a:r>
              <a:rPr lang="en-US" sz="3200" dirty="0" smtClean="0"/>
              <a:t>topics </a:t>
            </a:r>
            <a:r>
              <a:rPr lang="en-US" sz="3200" dirty="0"/>
              <a:t>in traditional biology, chemistry and physics courses</a:t>
            </a:r>
            <a:r>
              <a:rPr lang="en-US" sz="3200" dirty="0" smtClean="0"/>
              <a:t>.</a:t>
            </a:r>
          </a:p>
          <a:p>
            <a:pPr>
              <a:lnSpc>
                <a:spcPts val="3400"/>
              </a:lnSpc>
              <a:spcBef>
                <a:spcPts val="1200"/>
              </a:spcBef>
            </a:pPr>
            <a:r>
              <a:rPr lang="en-US" sz="3200" dirty="0"/>
              <a:t>Instructors from multiple STEM departments</a:t>
            </a:r>
            <a:r>
              <a:rPr lang="en-US" sz="3200" dirty="0" smtClean="0"/>
              <a:t>.</a:t>
            </a:r>
          </a:p>
          <a:p>
            <a:pPr marL="0" indent="0">
              <a:lnSpc>
                <a:spcPts val="3400"/>
              </a:lnSpc>
              <a:spcBef>
                <a:spcPts val="1200"/>
              </a:spcBef>
              <a:buNone/>
            </a:pPr>
            <a:endParaRPr lang="en-US" sz="3200" dirty="0"/>
          </a:p>
        </p:txBody>
      </p:sp>
      <p:pic>
        <p:nvPicPr>
          <p:cNvPr id="5" name="Picture 4"/>
          <p:cNvPicPr>
            <a:picLocks noChangeAspect="1"/>
          </p:cNvPicPr>
          <p:nvPr/>
        </p:nvPicPr>
        <p:blipFill>
          <a:blip r:embed="rId3"/>
          <a:stretch>
            <a:fillRect/>
          </a:stretch>
        </p:blipFill>
        <p:spPr>
          <a:xfrm>
            <a:off x="998316" y="3657599"/>
            <a:ext cx="7189423" cy="2995593"/>
          </a:xfrm>
          <a:prstGeom prst="rect">
            <a:avLst/>
          </a:prstGeom>
        </p:spPr>
      </p:pic>
    </p:spTree>
    <p:extLst>
      <p:ext uri="{BB962C8B-B14F-4D97-AF65-F5344CB8AC3E}">
        <p14:creationId xmlns:p14="http://schemas.microsoft.com/office/powerpoint/2010/main" val="4025364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228600"/>
            <a:ext cx="7505700" cy="609600"/>
          </a:xfrm>
        </p:spPr>
        <p:txBody>
          <a:bodyPr>
            <a:noAutofit/>
          </a:bodyPr>
          <a:lstStyle/>
          <a:p>
            <a:pPr eaLnBrk="1" hangingPunct="1"/>
            <a:r>
              <a:rPr lang="en-US" dirty="0" smtClean="0">
                <a:cs typeface="Calibri" pitchFamily="34" charset="0"/>
              </a:rPr>
              <a:t>Acceptance and Integration</a:t>
            </a:r>
          </a:p>
        </p:txBody>
      </p:sp>
      <p:sp>
        <p:nvSpPr>
          <p:cNvPr id="16387" name="Rectangle 3"/>
          <p:cNvSpPr>
            <a:spLocks noGrp="1" noChangeArrowheads="1"/>
          </p:cNvSpPr>
          <p:nvPr>
            <p:ph idx="1"/>
          </p:nvPr>
        </p:nvSpPr>
        <p:spPr>
          <a:xfrm>
            <a:off x="990600" y="914400"/>
            <a:ext cx="7772400" cy="2666998"/>
          </a:xfrm>
        </p:spPr>
        <p:txBody>
          <a:bodyPr>
            <a:noAutofit/>
          </a:bodyPr>
          <a:lstStyle/>
          <a:p>
            <a:pPr>
              <a:lnSpc>
                <a:spcPts val="3300"/>
              </a:lnSpc>
              <a:spcBef>
                <a:spcPts val="0"/>
              </a:spcBef>
              <a:spcAft>
                <a:spcPts val="600"/>
              </a:spcAft>
            </a:pPr>
            <a:r>
              <a:rPr lang="en-US" sz="3200" dirty="0" smtClean="0"/>
              <a:t>Statewide course numbering system</a:t>
            </a:r>
          </a:p>
          <a:p>
            <a:pPr>
              <a:lnSpc>
                <a:spcPts val="3300"/>
              </a:lnSpc>
              <a:spcBef>
                <a:spcPts val="0"/>
              </a:spcBef>
              <a:spcAft>
                <a:spcPts val="600"/>
              </a:spcAft>
            </a:pPr>
            <a:r>
              <a:rPr lang="en-US" sz="3200" dirty="0" smtClean="0"/>
              <a:t>Five colleges with undergraduate STEM majors, nine colleges with graduate degrees.</a:t>
            </a:r>
          </a:p>
          <a:p>
            <a:pPr>
              <a:lnSpc>
                <a:spcPts val="3300"/>
              </a:lnSpc>
              <a:spcBef>
                <a:spcPts val="0"/>
              </a:spcBef>
              <a:spcAft>
                <a:spcPts val="600"/>
              </a:spcAft>
            </a:pPr>
            <a:r>
              <a:rPr lang="en-US" sz="3200" dirty="0" smtClean="0"/>
              <a:t>Professional programs in Medicine, Dentistry, Pharmacy, Veterinary Medicine, and Nursing</a:t>
            </a:r>
          </a:p>
        </p:txBody>
      </p:sp>
      <p:pic>
        <p:nvPicPr>
          <p:cNvPr id="4" name="Picture 3"/>
          <p:cNvPicPr>
            <a:picLocks noChangeAspect="1"/>
          </p:cNvPicPr>
          <p:nvPr/>
        </p:nvPicPr>
        <p:blipFill>
          <a:blip r:embed="rId3"/>
          <a:stretch>
            <a:fillRect/>
          </a:stretch>
        </p:blipFill>
        <p:spPr>
          <a:xfrm>
            <a:off x="998316" y="3657598"/>
            <a:ext cx="7189423" cy="2995593"/>
          </a:xfrm>
          <a:prstGeom prst="rect">
            <a:avLst/>
          </a:prstGeom>
        </p:spPr>
      </p:pic>
    </p:spTree>
    <p:extLst>
      <p:ext uri="{BB962C8B-B14F-4D97-AF65-F5344CB8AC3E}">
        <p14:creationId xmlns:p14="http://schemas.microsoft.com/office/powerpoint/2010/main" val="4084326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228600"/>
            <a:ext cx="7505700" cy="609600"/>
          </a:xfrm>
        </p:spPr>
        <p:txBody>
          <a:bodyPr>
            <a:noAutofit/>
          </a:bodyPr>
          <a:lstStyle/>
          <a:p>
            <a:pPr eaLnBrk="1" hangingPunct="1"/>
            <a:r>
              <a:rPr lang="en-US" dirty="0" smtClean="0">
                <a:cs typeface="Calibri" pitchFamily="34" charset="0"/>
              </a:rPr>
              <a:t>Sustainable Funding Model</a:t>
            </a:r>
          </a:p>
        </p:txBody>
      </p:sp>
      <p:sp>
        <p:nvSpPr>
          <p:cNvPr id="5" name="Rectangle 3"/>
          <p:cNvSpPr txBox="1">
            <a:spLocks noChangeArrowheads="1"/>
          </p:cNvSpPr>
          <p:nvPr/>
        </p:nvSpPr>
        <p:spPr>
          <a:xfrm>
            <a:off x="990600" y="990600"/>
            <a:ext cx="7124700" cy="50292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ts val="3000"/>
              </a:lnSpc>
              <a:spcBef>
                <a:spcPts val="600"/>
              </a:spcBef>
              <a:spcAft>
                <a:spcPts val="0"/>
              </a:spcAft>
            </a:pPr>
            <a:r>
              <a:rPr lang="en-US" sz="3200" dirty="0" smtClean="0"/>
              <a:t>Revenue-neutral with regard to student credit hours and faculty effort.</a:t>
            </a:r>
          </a:p>
          <a:p>
            <a:pPr fontAlgn="auto">
              <a:lnSpc>
                <a:spcPts val="3000"/>
              </a:lnSpc>
              <a:spcBef>
                <a:spcPts val="600"/>
              </a:spcBef>
              <a:spcAft>
                <a:spcPts val="0"/>
              </a:spcAft>
            </a:pPr>
            <a:r>
              <a:rPr lang="en-US" sz="3200" dirty="0" smtClean="0"/>
              <a:t>Supplies (consumables) costs met by student laboratory fees ($140/sem.).</a:t>
            </a:r>
          </a:p>
          <a:p>
            <a:pPr fontAlgn="auto">
              <a:lnSpc>
                <a:spcPts val="3000"/>
              </a:lnSpc>
              <a:spcBef>
                <a:spcPts val="600"/>
              </a:spcBef>
              <a:spcAft>
                <a:spcPts val="0"/>
              </a:spcAft>
            </a:pPr>
            <a:r>
              <a:rPr lang="en-US" sz="3200" dirty="0" smtClean="0"/>
              <a:t>High initial investment in equipment, but may provide long-term cost-savings.</a:t>
            </a:r>
          </a:p>
        </p:txBody>
      </p:sp>
      <p:pic>
        <p:nvPicPr>
          <p:cNvPr id="6" name="Picture 5"/>
          <p:cNvPicPr>
            <a:picLocks noChangeAspect="1"/>
          </p:cNvPicPr>
          <p:nvPr/>
        </p:nvPicPr>
        <p:blipFill>
          <a:blip r:embed="rId3"/>
          <a:stretch>
            <a:fillRect/>
          </a:stretch>
        </p:blipFill>
        <p:spPr>
          <a:xfrm>
            <a:off x="998316" y="3657597"/>
            <a:ext cx="7189423" cy="2995593"/>
          </a:xfrm>
          <a:prstGeom prst="rect">
            <a:avLst/>
          </a:prstGeom>
        </p:spPr>
      </p:pic>
    </p:spTree>
    <p:extLst>
      <p:ext uri="{BB962C8B-B14F-4D97-AF65-F5344CB8AC3E}">
        <p14:creationId xmlns:p14="http://schemas.microsoft.com/office/powerpoint/2010/main" val="2102004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28600"/>
            <a:ext cx="7886700" cy="777874"/>
          </a:xfrm>
        </p:spPr>
        <p:txBody>
          <a:bodyPr/>
          <a:lstStyle/>
          <a:p>
            <a:r>
              <a:rPr lang="en-US" dirty="0" smtClean="0"/>
              <a:t>Outcomes</a:t>
            </a:r>
            <a:endParaRPr lang="en-US" dirty="0"/>
          </a:p>
        </p:txBody>
      </p:sp>
      <p:sp>
        <p:nvSpPr>
          <p:cNvPr id="3" name="Content Placeholder 2"/>
          <p:cNvSpPr>
            <a:spLocks noGrp="1"/>
          </p:cNvSpPr>
          <p:nvPr>
            <p:ph idx="1"/>
          </p:nvPr>
        </p:nvSpPr>
        <p:spPr>
          <a:xfrm>
            <a:off x="628650" y="1447800"/>
            <a:ext cx="7886700" cy="4953000"/>
          </a:xfrm>
        </p:spPr>
        <p:txBody>
          <a:bodyPr>
            <a:noAutofit/>
          </a:bodyPr>
          <a:lstStyle/>
          <a:p>
            <a:r>
              <a:rPr lang="en-US" dirty="0" smtClean="0"/>
              <a:t>Qualitative Assessment (focus groups)</a:t>
            </a:r>
          </a:p>
          <a:p>
            <a:r>
              <a:rPr lang="en-US" dirty="0" smtClean="0"/>
              <a:t>Quantitative Assessment</a:t>
            </a:r>
          </a:p>
          <a:p>
            <a:pPr lvl="1"/>
            <a:r>
              <a:rPr lang="en-US" dirty="0" smtClean="0"/>
              <a:t>Research on the Integrated Science Curriculum Survey from David Lopatto (Grinnell College)</a:t>
            </a:r>
            <a:endParaRPr lang="en-US" dirty="0"/>
          </a:p>
          <a:p>
            <a:pPr lvl="1"/>
            <a:r>
              <a:rPr lang="en-US" dirty="0" smtClean="0"/>
              <a:t>Compares learning </a:t>
            </a:r>
            <a:r>
              <a:rPr lang="en-US" dirty="0"/>
              <a:t>benefits between interdisciplinary course experiences and other experiences, particularly in science </a:t>
            </a:r>
            <a:r>
              <a:rPr lang="en-US" dirty="0" smtClean="0"/>
              <a:t>education.</a:t>
            </a:r>
          </a:p>
          <a:p>
            <a:pPr lvl="1"/>
            <a:r>
              <a:rPr lang="en-US" dirty="0" smtClean="0"/>
              <a:t>Parallels </a:t>
            </a:r>
            <a:r>
              <a:rPr lang="en-US" dirty="0"/>
              <a:t>questions </a:t>
            </a:r>
            <a:r>
              <a:rPr lang="en-US" dirty="0" smtClean="0"/>
              <a:t>in </a:t>
            </a:r>
            <a:r>
              <a:rPr lang="en-US" dirty="0"/>
              <a:t>other </a:t>
            </a:r>
            <a:r>
              <a:rPr lang="en-US" dirty="0" smtClean="0"/>
              <a:t>surveys (SURE, CURE).</a:t>
            </a:r>
            <a:endParaRPr lang="en-US" dirty="0"/>
          </a:p>
        </p:txBody>
      </p:sp>
    </p:spTree>
    <p:extLst>
      <p:ext uri="{BB962C8B-B14F-4D97-AF65-F5344CB8AC3E}">
        <p14:creationId xmlns:p14="http://schemas.microsoft.com/office/powerpoint/2010/main" val="13767644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886700" cy="533400"/>
          </a:xfrm>
        </p:spPr>
        <p:txBody>
          <a:bodyPr>
            <a:normAutofit fontScale="90000"/>
          </a:bodyPr>
          <a:lstStyle/>
          <a:p>
            <a:r>
              <a:rPr lang="en-US" dirty="0" smtClean="0"/>
              <a:t>RISC Survey: Learning Gains</a:t>
            </a:r>
            <a:endParaRPr lang="en-US" dirty="0"/>
          </a:p>
        </p:txBody>
      </p:sp>
      <p:pic>
        <p:nvPicPr>
          <p:cNvPr id="3" name="Picture 2"/>
          <p:cNvPicPr>
            <a:picLocks noChangeAspect="1"/>
          </p:cNvPicPr>
          <p:nvPr/>
        </p:nvPicPr>
        <p:blipFill rotWithShape="1">
          <a:blip r:embed="rId3"/>
          <a:srcRect l="1318" t="2434" r="1175" b="2633"/>
          <a:stretch/>
        </p:blipFill>
        <p:spPr>
          <a:xfrm rot="5400000">
            <a:off x="4533900" y="2247900"/>
            <a:ext cx="5638800" cy="2971800"/>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3922564656"/>
              </p:ext>
            </p:extLst>
          </p:nvPr>
        </p:nvGraphicFramePr>
        <p:xfrm>
          <a:off x="228600" y="1295400"/>
          <a:ext cx="5638800" cy="5162451"/>
        </p:xfrm>
        <a:graphic>
          <a:graphicData uri="http://schemas.openxmlformats.org/drawingml/2006/table">
            <a:tbl>
              <a:tblPr>
                <a:tableStyleId>{5C22544A-7EE6-4342-B048-85BDC9FD1C3A}</a:tableStyleId>
              </a:tblPr>
              <a:tblGrid>
                <a:gridCol w="5638800">
                  <a:extLst>
                    <a:ext uri="{9D8B030D-6E8A-4147-A177-3AD203B41FA5}">
                      <a16:colId xmlns:a16="http://schemas.microsoft.com/office/drawing/2014/main" val="20000"/>
                    </a:ext>
                  </a:extLst>
                </a:gridCol>
              </a:tblGrid>
              <a:tr h="91440">
                <a:tc>
                  <a:txBody>
                    <a:bodyPr/>
                    <a:lstStyle/>
                    <a:p>
                      <a:pPr algn="r" fontAlgn="b"/>
                      <a:r>
                        <a:rPr lang="en-US" sz="1600" b="0" u="none" strike="noStrike" dirty="0">
                          <a:effectLst/>
                          <a:latin typeface="+mj-lt"/>
                        </a:rPr>
                        <a:t>Clarification of a career path</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00"/>
                  </a:ext>
                </a:extLst>
              </a:tr>
              <a:tr h="91440">
                <a:tc>
                  <a:txBody>
                    <a:bodyPr/>
                    <a:lstStyle/>
                    <a:p>
                      <a:pPr algn="r" fontAlgn="b"/>
                      <a:r>
                        <a:rPr lang="en-US" sz="1600" b="0" u="none" strike="noStrike" dirty="0">
                          <a:effectLst/>
                          <a:latin typeface="+mj-lt"/>
                        </a:rPr>
                        <a:t>Skill in the interpretation of results</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01"/>
                  </a:ext>
                </a:extLst>
              </a:tr>
              <a:tr h="91440">
                <a:tc>
                  <a:txBody>
                    <a:bodyPr/>
                    <a:lstStyle/>
                    <a:p>
                      <a:pPr algn="r" fontAlgn="b"/>
                      <a:r>
                        <a:rPr lang="en-US" sz="1600" b="0" u="none" strike="noStrike" dirty="0">
                          <a:effectLst/>
                          <a:latin typeface="+mj-lt"/>
                        </a:rPr>
                        <a:t>Tolerance for obstacles faced in the research process</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02"/>
                  </a:ext>
                </a:extLst>
              </a:tr>
              <a:tr h="91440">
                <a:tc>
                  <a:txBody>
                    <a:bodyPr/>
                    <a:lstStyle/>
                    <a:p>
                      <a:pPr algn="r" fontAlgn="b"/>
                      <a:r>
                        <a:rPr lang="en-US" sz="1600" b="0" u="none" strike="noStrike" dirty="0">
                          <a:effectLst/>
                          <a:latin typeface="+mj-lt"/>
                        </a:rPr>
                        <a:t>Readiness for more demanding research</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03"/>
                  </a:ext>
                </a:extLst>
              </a:tr>
              <a:tr h="91440">
                <a:tc>
                  <a:txBody>
                    <a:bodyPr/>
                    <a:lstStyle/>
                    <a:p>
                      <a:pPr algn="r" fontAlgn="b"/>
                      <a:r>
                        <a:rPr lang="en-US" sz="1600" b="0" u="none" strike="noStrike" dirty="0">
                          <a:effectLst/>
                          <a:latin typeface="+mj-lt"/>
                        </a:rPr>
                        <a:t>Understanding how knowledge is constructed</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04"/>
                  </a:ext>
                </a:extLst>
              </a:tr>
              <a:tr h="91440">
                <a:tc>
                  <a:txBody>
                    <a:bodyPr/>
                    <a:lstStyle/>
                    <a:p>
                      <a:pPr algn="r" fontAlgn="b"/>
                      <a:r>
                        <a:rPr lang="en-US" sz="1600" b="0" u="none" strike="noStrike" dirty="0">
                          <a:effectLst/>
                          <a:latin typeface="+mj-lt"/>
                        </a:rPr>
                        <a:t>Understanding the research process in your field</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05"/>
                  </a:ext>
                </a:extLst>
              </a:tr>
              <a:tr h="91440">
                <a:tc>
                  <a:txBody>
                    <a:bodyPr/>
                    <a:lstStyle/>
                    <a:p>
                      <a:pPr algn="r" fontAlgn="b"/>
                      <a:r>
                        <a:rPr lang="en-US" sz="1600" b="0" u="none" strike="noStrike" dirty="0">
                          <a:effectLst/>
                          <a:latin typeface="+mj-lt"/>
                        </a:rPr>
                        <a:t>Ability to integrate theory and practice</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06"/>
                  </a:ext>
                </a:extLst>
              </a:tr>
              <a:tr h="91440">
                <a:tc>
                  <a:txBody>
                    <a:bodyPr/>
                    <a:lstStyle/>
                    <a:p>
                      <a:pPr algn="r" fontAlgn="b"/>
                      <a:r>
                        <a:rPr lang="en-US" sz="1600" b="0" u="none" strike="noStrike" dirty="0">
                          <a:effectLst/>
                          <a:latin typeface="+mj-lt"/>
                        </a:rPr>
                        <a:t>Understanding of how scientists work on real problems</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07"/>
                  </a:ext>
                </a:extLst>
              </a:tr>
              <a:tr h="91440">
                <a:tc>
                  <a:txBody>
                    <a:bodyPr/>
                    <a:lstStyle/>
                    <a:p>
                      <a:pPr algn="r" fontAlgn="b"/>
                      <a:r>
                        <a:rPr lang="en-US" sz="1600" b="0" u="none" strike="noStrike" dirty="0">
                          <a:effectLst/>
                          <a:latin typeface="+mj-lt"/>
                        </a:rPr>
                        <a:t>Understanding that scientific assertions require supporting evidence</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08"/>
                  </a:ext>
                </a:extLst>
              </a:tr>
              <a:tr h="91440">
                <a:tc>
                  <a:txBody>
                    <a:bodyPr/>
                    <a:lstStyle/>
                    <a:p>
                      <a:pPr algn="r" fontAlgn="b"/>
                      <a:r>
                        <a:rPr lang="en-US" sz="1600" b="0" u="none" strike="noStrike" dirty="0">
                          <a:effectLst/>
                          <a:latin typeface="+mj-lt"/>
                        </a:rPr>
                        <a:t>Ability to analyze data and other information</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09"/>
                  </a:ext>
                </a:extLst>
              </a:tr>
              <a:tr h="91440">
                <a:tc>
                  <a:txBody>
                    <a:bodyPr/>
                    <a:lstStyle/>
                    <a:p>
                      <a:pPr algn="r" fontAlgn="b"/>
                      <a:r>
                        <a:rPr lang="en-US" sz="1600" b="0" u="none" strike="noStrike" dirty="0">
                          <a:effectLst/>
                          <a:latin typeface="+mj-lt"/>
                        </a:rPr>
                        <a:t>Understanding science</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10"/>
                  </a:ext>
                </a:extLst>
              </a:tr>
              <a:tr h="91440">
                <a:tc>
                  <a:txBody>
                    <a:bodyPr/>
                    <a:lstStyle/>
                    <a:p>
                      <a:pPr algn="r" fontAlgn="b"/>
                      <a:r>
                        <a:rPr lang="en-US" sz="1600" b="0" u="none" strike="noStrike" dirty="0">
                          <a:effectLst/>
                          <a:latin typeface="+mj-lt"/>
                        </a:rPr>
                        <a:t>Learning ethical conduct in your field</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11"/>
                  </a:ext>
                </a:extLst>
              </a:tr>
              <a:tr h="91440">
                <a:tc>
                  <a:txBody>
                    <a:bodyPr/>
                    <a:lstStyle/>
                    <a:p>
                      <a:pPr algn="r" fontAlgn="b"/>
                      <a:r>
                        <a:rPr lang="en-US" sz="1600" b="0" u="none" strike="noStrike" dirty="0">
                          <a:effectLst/>
                          <a:latin typeface="+mj-lt"/>
                        </a:rPr>
                        <a:t>Learning laboratory techniques</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12"/>
                  </a:ext>
                </a:extLst>
              </a:tr>
              <a:tr h="91440">
                <a:tc>
                  <a:txBody>
                    <a:bodyPr/>
                    <a:lstStyle/>
                    <a:p>
                      <a:pPr algn="r" fontAlgn="b"/>
                      <a:r>
                        <a:rPr lang="en-US" sz="1600" b="0" u="none" strike="noStrike" dirty="0">
                          <a:effectLst/>
                          <a:latin typeface="+mj-lt"/>
                        </a:rPr>
                        <a:t>Ability to read and understand primary literature</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13"/>
                  </a:ext>
                </a:extLst>
              </a:tr>
              <a:tr h="91440">
                <a:tc>
                  <a:txBody>
                    <a:bodyPr/>
                    <a:lstStyle/>
                    <a:p>
                      <a:pPr algn="r" fontAlgn="b"/>
                      <a:r>
                        <a:rPr lang="en-US" sz="1600" b="0" u="none" strike="noStrike" dirty="0">
                          <a:effectLst/>
                          <a:latin typeface="+mj-lt"/>
                        </a:rPr>
                        <a:t>Skill in how to give an effective oral presentation</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14"/>
                  </a:ext>
                </a:extLst>
              </a:tr>
              <a:tr h="91440">
                <a:tc>
                  <a:txBody>
                    <a:bodyPr/>
                    <a:lstStyle/>
                    <a:p>
                      <a:pPr algn="r" fontAlgn="b"/>
                      <a:r>
                        <a:rPr lang="en-US" sz="1600" b="0" u="none" strike="noStrike" dirty="0">
                          <a:effectLst/>
                          <a:latin typeface="+mj-lt"/>
                        </a:rPr>
                        <a:t>Skill in science writing</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15"/>
                  </a:ext>
                </a:extLst>
              </a:tr>
              <a:tr h="91440">
                <a:tc>
                  <a:txBody>
                    <a:bodyPr/>
                    <a:lstStyle/>
                    <a:p>
                      <a:pPr algn="r" fontAlgn="b"/>
                      <a:r>
                        <a:rPr lang="en-US" sz="1600" b="0" u="none" strike="noStrike" dirty="0">
                          <a:effectLst/>
                          <a:latin typeface="+mj-lt"/>
                        </a:rPr>
                        <a:t>Self-confidence</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16"/>
                  </a:ext>
                </a:extLst>
              </a:tr>
              <a:tr h="91440">
                <a:tc>
                  <a:txBody>
                    <a:bodyPr/>
                    <a:lstStyle/>
                    <a:p>
                      <a:pPr algn="r" fontAlgn="b"/>
                      <a:r>
                        <a:rPr lang="en-US" sz="1600" b="0" u="none" strike="noStrike" dirty="0">
                          <a:effectLst/>
                          <a:latin typeface="+mj-lt"/>
                        </a:rPr>
                        <a:t>Understanding of how scientists think</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17"/>
                  </a:ext>
                </a:extLst>
              </a:tr>
              <a:tr h="91440">
                <a:tc>
                  <a:txBody>
                    <a:bodyPr/>
                    <a:lstStyle/>
                    <a:p>
                      <a:pPr algn="r" fontAlgn="b"/>
                      <a:r>
                        <a:rPr lang="en-US" sz="1600" b="0" u="none" strike="noStrike" dirty="0">
                          <a:effectLst/>
                          <a:latin typeface="+mj-lt"/>
                        </a:rPr>
                        <a:t>Learning to work independently</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18"/>
                  </a:ext>
                </a:extLst>
              </a:tr>
              <a:tr h="91440">
                <a:tc>
                  <a:txBody>
                    <a:bodyPr/>
                    <a:lstStyle/>
                    <a:p>
                      <a:pPr algn="r" fontAlgn="b"/>
                      <a:r>
                        <a:rPr lang="en-US" sz="1600" b="0" u="none" strike="noStrike" dirty="0">
                          <a:effectLst/>
                          <a:latin typeface="+mj-lt"/>
                        </a:rPr>
                        <a:t>Becoming part of a learning community</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19"/>
                  </a:ext>
                </a:extLst>
              </a:tr>
              <a:tr h="91440">
                <a:tc>
                  <a:txBody>
                    <a:bodyPr/>
                    <a:lstStyle/>
                    <a:p>
                      <a:pPr algn="r" fontAlgn="b"/>
                      <a:r>
                        <a:rPr lang="en-US" sz="1600" b="0" u="none" strike="noStrike" dirty="0">
                          <a:effectLst/>
                          <a:latin typeface="+mj-lt"/>
                        </a:rPr>
                        <a:t>Confidence in my potential as a teacher of science</a:t>
                      </a:r>
                      <a:endParaRPr lang="en-US" sz="1600" b="0" i="0" u="none" strike="noStrike" dirty="0">
                        <a:solidFill>
                          <a:srgbClr val="000000"/>
                        </a:solidFill>
                        <a:effectLst/>
                        <a:latin typeface="+mj-lt"/>
                      </a:endParaRPr>
                    </a:p>
                  </a:txBody>
                  <a:tcPr marL="17915" marR="1991" marT="1991" marB="0" anchor="b">
                    <a:solidFill>
                      <a:schemeClr val="bg1"/>
                    </a:solidFill>
                  </a:tcPr>
                </a:tc>
                <a:extLst>
                  <a:ext uri="{0D108BD9-81ED-4DB2-BD59-A6C34878D82A}">
                    <a16:rowId xmlns:a16="http://schemas.microsoft.com/office/drawing/2014/main" val="10020"/>
                  </a:ext>
                </a:extLst>
              </a:tr>
            </a:tbl>
          </a:graphicData>
        </a:graphic>
      </p:graphicFrame>
      <p:grpSp>
        <p:nvGrpSpPr>
          <p:cNvPr id="10" name="Group 9"/>
          <p:cNvGrpSpPr/>
          <p:nvPr/>
        </p:nvGrpSpPr>
        <p:grpSpPr>
          <a:xfrm>
            <a:off x="5995149" y="1492625"/>
            <a:ext cx="2691651" cy="373816"/>
            <a:chOff x="5995149" y="1492625"/>
            <a:chExt cx="2691651" cy="373816"/>
          </a:xfrm>
        </p:grpSpPr>
        <p:sp>
          <p:nvSpPr>
            <p:cNvPr id="7" name="TextBox 6"/>
            <p:cNvSpPr txBox="1"/>
            <p:nvPr/>
          </p:nvSpPr>
          <p:spPr>
            <a:xfrm>
              <a:off x="7886581" y="1492625"/>
              <a:ext cx="800219" cy="369332"/>
            </a:xfrm>
            <a:prstGeom prst="rect">
              <a:avLst/>
            </a:prstGeom>
            <a:noFill/>
          </p:spPr>
          <p:txBody>
            <a:bodyPr wrap="none" rtlCol="0">
              <a:spAutoFit/>
            </a:bodyPr>
            <a:lstStyle/>
            <a:p>
              <a:r>
                <a:rPr lang="en-US" dirty="0" smtClean="0"/>
                <a:t>X-Lab</a:t>
              </a:r>
              <a:endParaRPr lang="en-US" dirty="0"/>
            </a:p>
          </p:txBody>
        </p:sp>
        <p:sp>
          <p:nvSpPr>
            <p:cNvPr id="8" name="TextBox 7"/>
            <p:cNvSpPr txBox="1"/>
            <p:nvPr/>
          </p:nvSpPr>
          <p:spPr>
            <a:xfrm>
              <a:off x="6838958" y="1497109"/>
              <a:ext cx="825867" cy="369332"/>
            </a:xfrm>
            <a:prstGeom prst="rect">
              <a:avLst/>
            </a:prstGeom>
            <a:noFill/>
          </p:spPr>
          <p:txBody>
            <a:bodyPr wrap="none" rtlCol="0">
              <a:spAutoFit/>
            </a:bodyPr>
            <a:lstStyle/>
            <a:p>
              <a:r>
                <a:rPr lang="en-US" dirty="0" smtClean="0"/>
                <a:t>SURE</a:t>
              </a:r>
              <a:endParaRPr lang="en-US" dirty="0"/>
            </a:p>
          </p:txBody>
        </p:sp>
        <p:sp>
          <p:nvSpPr>
            <p:cNvPr id="9" name="TextBox 8"/>
            <p:cNvSpPr txBox="1"/>
            <p:nvPr/>
          </p:nvSpPr>
          <p:spPr>
            <a:xfrm>
              <a:off x="5995149" y="1492625"/>
              <a:ext cx="710451" cy="369332"/>
            </a:xfrm>
            <a:prstGeom prst="rect">
              <a:avLst/>
            </a:prstGeom>
            <a:noFill/>
          </p:spPr>
          <p:txBody>
            <a:bodyPr wrap="none" rtlCol="0">
              <a:spAutoFit/>
            </a:bodyPr>
            <a:lstStyle/>
            <a:p>
              <a:pPr algn="ctr"/>
              <a:r>
                <a:rPr lang="en-US" dirty="0" smtClean="0"/>
                <a:t>Hi-ID</a:t>
              </a:r>
              <a:endParaRPr lang="en-US" dirty="0"/>
            </a:p>
          </p:txBody>
        </p:sp>
      </p:grpSp>
      <p:grpSp>
        <p:nvGrpSpPr>
          <p:cNvPr id="37" name="Group 36"/>
          <p:cNvGrpSpPr/>
          <p:nvPr/>
        </p:nvGrpSpPr>
        <p:grpSpPr>
          <a:xfrm>
            <a:off x="5943600" y="1447800"/>
            <a:ext cx="822325" cy="4400550"/>
            <a:chOff x="5943600" y="1447800"/>
            <a:chExt cx="822325" cy="4400550"/>
          </a:xfrm>
        </p:grpSpPr>
        <p:cxnSp>
          <p:nvCxnSpPr>
            <p:cNvPr id="16" name="Straight Connector 15"/>
            <p:cNvCxnSpPr/>
            <p:nvPr/>
          </p:nvCxnSpPr>
          <p:spPr>
            <a:xfrm>
              <a:off x="5943600" y="2416175"/>
              <a:ext cx="650875" cy="0"/>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943600" y="1447800"/>
              <a:ext cx="244475" cy="0"/>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943600" y="2905125"/>
              <a:ext cx="762000" cy="0"/>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5943600" y="3394075"/>
              <a:ext cx="711200" cy="3175"/>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943600" y="1927225"/>
              <a:ext cx="733425" cy="0"/>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943600" y="3886200"/>
              <a:ext cx="822325" cy="0"/>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5943600" y="4384675"/>
              <a:ext cx="520700" cy="3175"/>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5943600" y="4873625"/>
              <a:ext cx="238125" cy="3175"/>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943600" y="5359400"/>
              <a:ext cx="358775" cy="3175"/>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5943600" y="5842000"/>
              <a:ext cx="469900" cy="6350"/>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209490" y="4003675"/>
            <a:ext cx="8307040" cy="1957855"/>
            <a:chOff x="209490" y="4003675"/>
            <a:chExt cx="8307040" cy="1957855"/>
          </a:xfrm>
        </p:grpSpPr>
        <p:sp>
          <p:nvSpPr>
            <p:cNvPr id="38" name="Rectangle 37"/>
            <p:cNvSpPr/>
            <p:nvPr/>
          </p:nvSpPr>
          <p:spPr>
            <a:xfrm>
              <a:off x="209490" y="4003675"/>
              <a:ext cx="8305860" cy="228600"/>
            </a:xfrm>
            <a:prstGeom prst="rect">
              <a:avLst/>
            </a:prstGeom>
            <a:solidFill>
              <a:srgbClr val="FFFF00">
                <a:alpha val="33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210670" y="4495800"/>
              <a:ext cx="8305860" cy="228600"/>
            </a:xfrm>
            <a:prstGeom prst="rect">
              <a:avLst/>
            </a:prstGeom>
            <a:solidFill>
              <a:srgbClr val="FFFF00">
                <a:alpha val="33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210670" y="4760260"/>
              <a:ext cx="8305860" cy="228600"/>
            </a:xfrm>
            <a:prstGeom prst="rect">
              <a:avLst/>
            </a:prstGeom>
            <a:solidFill>
              <a:srgbClr val="FFFF00">
                <a:alpha val="33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210670" y="5732930"/>
              <a:ext cx="8305860" cy="228600"/>
            </a:xfrm>
            <a:prstGeom prst="rect">
              <a:avLst/>
            </a:prstGeom>
            <a:solidFill>
              <a:srgbClr val="FFFF00">
                <a:alpha val="33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29536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886700" cy="777874"/>
          </a:xfrm>
        </p:spPr>
        <p:txBody>
          <a:bodyPr>
            <a:normAutofit/>
          </a:bodyPr>
          <a:lstStyle/>
          <a:p>
            <a:r>
              <a:rPr lang="en-US" dirty="0" smtClean="0"/>
              <a:t>RISC Survey: Mastery</a:t>
            </a:r>
            <a:endParaRPr lang="en-US" dirty="0"/>
          </a:p>
        </p:txBody>
      </p:sp>
      <p:sp>
        <p:nvSpPr>
          <p:cNvPr id="3" name="Content Placeholder 2"/>
          <p:cNvSpPr>
            <a:spLocks noGrp="1"/>
          </p:cNvSpPr>
          <p:nvPr>
            <p:ph idx="1"/>
          </p:nvPr>
        </p:nvSpPr>
        <p:spPr>
          <a:xfrm>
            <a:off x="628650" y="1516062"/>
            <a:ext cx="7886700" cy="4351338"/>
          </a:xfrm>
        </p:spPr>
        <p:txBody>
          <a:bodyPr/>
          <a:lstStyle/>
          <a:p>
            <a:pPr marL="0" indent="0">
              <a:buNone/>
            </a:pPr>
            <a:r>
              <a:rPr lang="en-US" dirty="0" smtClean="0"/>
              <a:t>Student </a:t>
            </a:r>
            <a:r>
              <a:rPr lang="en-US" dirty="0"/>
              <a:t>reports </a:t>
            </a:r>
            <a:r>
              <a:rPr lang="en-US" dirty="0" smtClean="0"/>
              <a:t>of mastery </a:t>
            </a:r>
            <a:r>
              <a:rPr lang="en-US" dirty="0"/>
              <a:t>of </a:t>
            </a:r>
            <a:r>
              <a:rPr lang="en-US" dirty="0" smtClean="0"/>
              <a:t>48 research-related elements.</a:t>
            </a:r>
          </a:p>
          <a:p>
            <a:pPr marL="457200"/>
            <a:r>
              <a:rPr lang="en-US" dirty="0"/>
              <a:t>S</a:t>
            </a:r>
            <a:r>
              <a:rPr lang="en-US" dirty="0" smtClean="0"/>
              <a:t>ignificantly higher on 34 elements than </a:t>
            </a:r>
            <a:r>
              <a:rPr lang="en-US" dirty="0"/>
              <a:t>the average of other highly interdisciplinary </a:t>
            </a:r>
            <a:r>
              <a:rPr lang="en-US" dirty="0" smtClean="0"/>
              <a:t>courses.</a:t>
            </a:r>
          </a:p>
          <a:p>
            <a:pPr marL="457200"/>
            <a:r>
              <a:rPr lang="en-US" dirty="0"/>
              <a:t>S</a:t>
            </a:r>
            <a:r>
              <a:rPr lang="en-US" dirty="0" smtClean="0"/>
              <a:t>ignificantly </a:t>
            </a:r>
            <a:r>
              <a:rPr lang="en-US" dirty="0"/>
              <a:t>lower on </a:t>
            </a:r>
            <a:r>
              <a:rPr lang="en-US" dirty="0" smtClean="0"/>
              <a:t>two elements: taking </a:t>
            </a:r>
            <a:r>
              <a:rPr lang="en-US" dirty="0"/>
              <a:t>tests in </a:t>
            </a:r>
            <a:r>
              <a:rPr lang="en-US" dirty="0" smtClean="0"/>
              <a:t>class, </a:t>
            </a:r>
            <a:r>
              <a:rPr lang="en-US" dirty="0"/>
              <a:t>and listening to </a:t>
            </a:r>
            <a:r>
              <a:rPr lang="en-US" dirty="0" smtClean="0"/>
              <a:t>lectures.</a:t>
            </a:r>
          </a:p>
          <a:p>
            <a:pPr marL="457200"/>
            <a:r>
              <a:rPr lang="en-US" dirty="0" smtClean="0"/>
              <a:t>NSD on remaining 12 elements.</a:t>
            </a:r>
          </a:p>
        </p:txBody>
      </p:sp>
    </p:spTree>
    <p:extLst>
      <p:ext uri="{BB962C8B-B14F-4D97-AF65-F5344CB8AC3E}">
        <p14:creationId xmlns:p14="http://schemas.microsoft.com/office/powerpoint/2010/main" val="40703518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43000"/>
            <a:ext cx="7886700" cy="4114800"/>
          </a:xfrm>
        </p:spPr>
        <p:txBody>
          <a:bodyPr>
            <a:normAutofit fontScale="90000"/>
          </a:bodyPr>
          <a:lstStyle/>
          <a:p>
            <a:pPr algn="ctr"/>
            <a:r>
              <a:rPr lang="en-US" sz="16600" dirty="0" smtClean="0">
                <a:latin typeface="+mn-lt"/>
              </a:rPr>
              <a:t>Why</a:t>
            </a:r>
            <a:br>
              <a:rPr lang="en-US" sz="16600" dirty="0" smtClean="0">
                <a:latin typeface="+mn-lt"/>
              </a:rPr>
            </a:br>
            <a:r>
              <a:rPr lang="en-US" sz="16600" dirty="0" smtClean="0">
                <a:latin typeface="+mn-lt"/>
              </a:rPr>
              <a:t> Labs?</a:t>
            </a:r>
            <a:endParaRPr lang="en-US" sz="16600" dirty="0">
              <a:latin typeface="+mn-lt"/>
            </a:endParaRPr>
          </a:p>
        </p:txBody>
      </p:sp>
    </p:spTree>
    <p:extLst>
      <p:ext uri="{BB962C8B-B14F-4D97-AF65-F5344CB8AC3E}">
        <p14:creationId xmlns:p14="http://schemas.microsoft.com/office/powerpoint/2010/main" val="4630614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37308" y="304800"/>
            <a:ext cx="7878041" cy="549274"/>
          </a:xfrm>
        </p:spPr>
        <p:txBody>
          <a:bodyPr>
            <a:noAutofit/>
          </a:bodyPr>
          <a:lstStyle/>
          <a:p>
            <a:r>
              <a:rPr lang="en-US" dirty="0" smtClean="0"/>
              <a:t>Skills and Techniques</a:t>
            </a:r>
            <a:endParaRPr lang="en-US" dirty="0"/>
          </a:p>
        </p:txBody>
      </p:sp>
      <p:sp>
        <p:nvSpPr>
          <p:cNvPr id="4" name="TextBox 3"/>
          <p:cNvSpPr txBox="1"/>
          <p:nvPr/>
        </p:nvSpPr>
        <p:spPr>
          <a:xfrm>
            <a:off x="381000" y="1228397"/>
            <a:ext cx="2622834" cy="5062924"/>
          </a:xfrm>
          <a:prstGeom prst="rect">
            <a:avLst/>
          </a:prstGeom>
          <a:noFill/>
        </p:spPr>
        <p:txBody>
          <a:bodyPr wrap="none" rtlCol="0">
            <a:spAutoFit/>
          </a:bodyPr>
          <a:lstStyle/>
          <a:p>
            <a:r>
              <a:rPr lang="en-US" sz="1700" dirty="0"/>
              <a:t>Adjustable pipettes</a:t>
            </a:r>
          </a:p>
          <a:p>
            <a:r>
              <a:rPr lang="en-US" sz="1700" dirty="0" smtClean="0"/>
              <a:t>Aseptic </a:t>
            </a:r>
            <a:r>
              <a:rPr lang="en-US" sz="1700" dirty="0"/>
              <a:t>technique</a:t>
            </a:r>
          </a:p>
          <a:p>
            <a:r>
              <a:rPr lang="en-US" sz="1700" dirty="0"/>
              <a:t>Bacterial culture</a:t>
            </a:r>
          </a:p>
          <a:p>
            <a:r>
              <a:rPr lang="en-US" sz="1700" dirty="0"/>
              <a:t>Bacterial transformation</a:t>
            </a:r>
          </a:p>
          <a:p>
            <a:r>
              <a:rPr lang="en-US" sz="1700" dirty="0"/>
              <a:t>Building a </a:t>
            </a:r>
            <a:r>
              <a:rPr lang="en-US" sz="1700" dirty="0" smtClean="0"/>
              <a:t>colorimeter</a:t>
            </a:r>
          </a:p>
          <a:p>
            <a:r>
              <a:rPr lang="en-US" sz="1700" dirty="0" smtClean="0"/>
              <a:t>Building electrical circuits</a:t>
            </a:r>
            <a:endParaRPr lang="en-US" sz="1700" dirty="0"/>
          </a:p>
          <a:p>
            <a:r>
              <a:rPr lang="en-US" sz="1700" dirty="0"/>
              <a:t>Calculating molarities</a:t>
            </a:r>
          </a:p>
          <a:p>
            <a:r>
              <a:rPr lang="en-US" sz="1700" dirty="0"/>
              <a:t>Calorimetry</a:t>
            </a:r>
          </a:p>
          <a:p>
            <a:r>
              <a:rPr lang="en-US" sz="1700" dirty="0"/>
              <a:t>cDNA synthesis</a:t>
            </a:r>
          </a:p>
          <a:p>
            <a:r>
              <a:rPr lang="en-US" sz="1700" dirty="0"/>
              <a:t>Circuit diagrams</a:t>
            </a:r>
          </a:p>
          <a:p>
            <a:r>
              <a:rPr lang="en-US" sz="1700" dirty="0"/>
              <a:t>Circuit diagrams</a:t>
            </a:r>
          </a:p>
          <a:p>
            <a:r>
              <a:rPr lang="en-US" sz="1700" dirty="0" smtClean="0"/>
              <a:t>Current measurement</a:t>
            </a:r>
          </a:p>
          <a:p>
            <a:r>
              <a:rPr lang="en-US" sz="1700" dirty="0" smtClean="0"/>
              <a:t>Design </a:t>
            </a:r>
            <a:r>
              <a:rPr lang="en-US" sz="1700" dirty="0"/>
              <a:t>of experiments</a:t>
            </a:r>
          </a:p>
          <a:p>
            <a:r>
              <a:rPr lang="en-US" sz="1700" dirty="0"/>
              <a:t>DNA standards</a:t>
            </a:r>
          </a:p>
          <a:p>
            <a:r>
              <a:rPr lang="en-US" sz="1700" dirty="0" smtClean="0"/>
              <a:t>Electrolytic cells</a:t>
            </a:r>
            <a:endParaRPr lang="en-US" sz="1700" dirty="0"/>
          </a:p>
          <a:p>
            <a:r>
              <a:rPr lang="en-US" sz="1700" dirty="0"/>
              <a:t>Electronic balances</a:t>
            </a:r>
          </a:p>
          <a:p>
            <a:r>
              <a:rPr lang="en-US" sz="1700" dirty="0"/>
              <a:t>Electronic sensors</a:t>
            </a:r>
          </a:p>
          <a:p>
            <a:r>
              <a:rPr lang="en-US" sz="1700" dirty="0"/>
              <a:t>Error analysis</a:t>
            </a:r>
          </a:p>
          <a:p>
            <a:endParaRPr lang="en-US" sz="1700" dirty="0"/>
          </a:p>
        </p:txBody>
      </p:sp>
      <p:sp>
        <p:nvSpPr>
          <p:cNvPr id="5" name="TextBox 4"/>
          <p:cNvSpPr txBox="1"/>
          <p:nvPr/>
        </p:nvSpPr>
        <p:spPr>
          <a:xfrm>
            <a:off x="3200400" y="1229031"/>
            <a:ext cx="2818400" cy="4801314"/>
          </a:xfrm>
          <a:prstGeom prst="rect">
            <a:avLst/>
          </a:prstGeom>
          <a:noFill/>
        </p:spPr>
        <p:txBody>
          <a:bodyPr wrap="none" rtlCol="0">
            <a:spAutoFit/>
          </a:bodyPr>
          <a:lstStyle/>
          <a:p>
            <a:r>
              <a:rPr lang="en-US" sz="1700" dirty="0"/>
              <a:t>Eukaryotic cell culture</a:t>
            </a:r>
          </a:p>
          <a:p>
            <a:pPr lvl="0"/>
            <a:r>
              <a:rPr lang="en-US" sz="1700" dirty="0" smtClean="0"/>
              <a:t>Excel</a:t>
            </a:r>
          </a:p>
          <a:p>
            <a:pPr lvl="0"/>
            <a:r>
              <a:rPr lang="en-US" sz="1700" dirty="0" smtClean="0"/>
              <a:t>Fluorescence </a:t>
            </a:r>
            <a:r>
              <a:rPr lang="en-US" sz="1700" dirty="0"/>
              <a:t>spectrometry</a:t>
            </a:r>
          </a:p>
          <a:p>
            <a:pPr lvl="0"/>
            <a:r>
              <a:rPr lang="en-US" sz="1700" dirty="0"/>
              <a:t>Force </a:t>
            </a:r>
            <a:r>
              <a:rPr lang="en-US" sz="1700" dirty="0" smtClean="0"/>
              <a:t>measurement</a:t>
            </a:r>
            <a:endParaRPr lang="en-US" sz="1700" dirty="0"/>
          </a:p>
          <a:p>
            <a:r>
              <a:rPr lang="en-US" sz="1700" dirty="0" smtClean="0"/>
              <a:t>Gel </a:t>
            </a:r>
            <a:r>
              <a:rPr lang="en-US" sz="1700" dirty="0"/>
              <a:t>electrophoresis</a:t>
            </a:r>
          </a:p>
          <a:p>
            <a:pPr lvl="0"/>
            <a:r>
              <a:rPr lang="en-US" sz="1700" dirty="0" smtClean="0"/>
              <a:t>Genetic </a:t>
            </a:r>
            <a:r>
              <a:rPr lang="en-US" sz="1700" dirty="0"/>
              <a:t>transformation</a:t>
            </a:r>
          </a:p>
          <a:p>
            <a:pPr lvl="0"/>
            <a:r>
              <a:rPr lang="en-US" sz="1700" dirty="0"/>
              <a:t>Graphical analysis</a:t>
            </a:r>
          </a:p>
          <a:p>
            <a:pPr lvl="0"/>
            <a:r>
              <a:rPr lang="en-US" sz="1700" dirty="0" err="1" smtClean="0"/>
              <a:t>ImageJ</a:t>
            </a:r>
            <a:endParaRPr lang="en-US" sz="1700" dirty="0"/>
          </a:p>
          <a:p>
            <a:pPr lvl="0"/>
            <a:r>
              <a:rPr lang="en-US" sz="1700" dirty="0"/>
              <a:t>Instrument calibration</a:t>
            </a:r>
          </a:p>
          <a:p>
            <a:pPr lvl="0"/>
            <a:r>
              <a:rPr lang="en-US" sz="1700" dirty="0" smtClean="0"/>
              <a:t>Laboratory notebooks</a:t>
            </a:r>
            <a:endParaRPr lang="en-US" sz="1700" dirty="0"/>
          </a:p>
          <a:p>
            <a:pPr lvl="0"/>
            <a:r>
              <a:rPr lang="en-US" sz="1700" dirty="0"/>
              <a:t>LabVIEW programming</a:t>
            </a:r>
          </a:p>
          <a:p>
            <a:pPr lvl="0"/>
            <a:r>
              <a:rPr lang="en-US" sz="1700" dirty="0"/>
              <a:t>Live cell </a:t>
            </a:r>
            <a:r>
              <a:rPr lang="en-US" sz="1700" dirty="0" smtClean="0"/>
              <a:t>imaging</a:t>
            </a:r>
            <a:endParaRPr lang="en-US" sz="1700" dirty="0"/>
          </a:p>
          <a:p>
            <a:pPr lvl="0"/>
            <a:r>
              <a:rPr lang="en-US" sz="1700" dirty="0"/>
              <a:t>Making molar solutions</a:t>
            </a:r>
          </a:p>
          <a:p>
            <a:pPr lvl="0"/>
            <a:r>
              <a:rPr lang="en-US" sz="1700" dirty="0"/>
              <a:t>Mapping </a:t>
            </a:r>
            <a:r>
              <a:rPr lang="en-US" sz="1700" dirty="0" smtClean="0"/>
              <a:t>electric </a:t>
            </a:r>
            <a:r>
              <a:rPr lang="en-US" sz="1700" dirty="0"/>
              <a:t>field lines</a:t>
            </a:r>
          </a:p>
          <a:p>
            <a:pPr lvl="0"/>
            <a:r>
              <a:rPr lang="en-US" sz="1700" dirty="0"/>
              <a:t>Measuring liquid volumes</a:t>
            </a:r>
          </a:p>
          <a:p>
            <a:pPr lvl="0"/>
            <a:r>
              <a:rPr lang="en-US" sz="1700" dirty="0"/>
              <a:t>Measuring solution pH</a:t>
            </a:r>
          </a:p>
          <a:p>
            <a:pPr lvl="0"/>
            <a:r>
              <a:rPr lang="en-US" sz="1700" dirty="0" smtClean="0"/>
              <a:t>Microscopy</a:t>
            </a:r>
          </a:p>
          <a:p>
            <a:pPr lvl="0"/>
            <a:r>
              <a:rPr lang="en-US" sz="1700" dirty="0" smtClean="0"/>
              <a:t>Molecular models</a:t>
            </a:r>
            <a:endParaRPr lang="en-US" sz="1700" dirty="0"/>
          </a:p>
        </p:txBody>
      </p:sp>
      <p:sp>
        <p:nvSpPr>
          <p:cNvPr id="7" name="TextBox 6"/>
          <p:cNvSpPr txBox="1"/>
          <p:nvPr/>
        </p:nvSpPr>
        <p:spPr>
          <a:xfrm>
            <a:off x="6429566" y="1229031"/>
            <a:ext cx="2552302" cy="5324535"/>
          </a:xfrm>
          <a:prstGeom prst="rect">
            <a:avLst/>
          </a:prstGeom>
          <a:noFill/>
        </p:spPr>
        <p:txBody>
          <a:bodyPr wrap="none" rtlCol="0">
            <a:spAutoFit/>
          </a:bodyPr>
          <a:lstStyle/>
          <a:p>
            <a:pPr lvl="0"/>
            <a:r>
              <a:rPr lang="en-US" sz="1700" dirty="0"/>
              <a:t>Nematode culture</a:t>
            </a:r>
          </a:p>
          <a:p>
            <a:pPr lvl="0"/>
            <a:r>
              <a:rPr lang="en-US" sz="1700" dirty="0" smtClean="0"/>
              <a:t>Lenses and Optics</a:t>
            </a:r>
            <a:endParaRPr lang="en-US" sz="1700" dirty="0"/>
          </a:p>
          <a:p>
            <a:pPr lvl="0"/>
            <a:r>
              <a:rPr lang="en-US" sz="1700" dirty="0" smtClean="0"/>
              <a:t>Paper </a:t>
            </a:r>
            <a:r>
              <a:rPr lang="en-US" sz="1700" dirty="0"/>
              <a:t>chromatography</a:t>
            </a:r>
          </a:p>
          <a:p>
            <a:pPr lvl="0"/>
            <a:r>
              <a:rPr lang="en-US" sz="1700" dirty="0"/>
              <a:t>PCR</a:t>
            </a:r>
          </a:p>
          <a:p>
            <a:pPr lvl="0"/>
            <a:r>
              <a:rPr lang="en-US" sz="1700" dirty="0"/>
              <a:t>Pigment extraction</a:t>
            </a:r>
          </a:p>
          <a:p>
            <a:pPr lvl="0"/>
            <a:r>
              <a:rPr lang="en-US" sz="1700" dirty="0"/>
              <a:t>Plotting </a:t>
            </a:r>
            <a:r>
              <a:rPr lang="en-US" sz="1700" dirty="0" smtClean="0"/>
              <a:t>data</a:t>
            </a:r>
            <a:endParaRPr lang="en-US" sz="1700" dirty="0"/>
          </a:p>
          <a:p>
            <a:pPr lvl="0"/>
            <a:r>
              <a:rPr lang="en-US" sz="1700" dirty="0"/>
              <a:t>Polarimetry</a:t>
            </a:r>
          </a:p>
          <a:p>
            <a:pPr lvl="0"/>
            <a:r>
              <a:rPr lang="en-US" sz="1700" dirty="0"/>
              <a:t>Propagating error</a:t>
            </a:r>
          </a:p>
          <a:p>
            <a:pPr lvl="0"/>
            <a:r>
              <a:rPr lang="en-US" sz="1700" dirty="0" smtClean="0"/>
              <a:t>Absorption </a:t>
            </a:r>
            <a:r>
              <a:rPr lang="en-US" sz="1700" dirty="0"/>
              <a:t>spectrometry</a:t>
            </a:r>
          </a:p>
          <a:p>
            <a:pPr lvl="0"/>
            <a:r>
              <a:rPr lang="en-US" sz="1700" dirty="0"/>
              <a:t>R statistical software</a:t>
            </a:r>
          </a:p>
          <a:p>
            <a:pPr lvl="0"/>
            <a:r>
              <a:rPr lang="en-US" sz="1700" dirty="0"/>
              <a:t>Ray tracing</a:t>
            </a:r>
          </a:p>
          <a:p>
            <a:pPr lvl="0"/>
            <a:r>
              <a:rPr lang="en-US" sz="1700" dirty="0"/>
              <a:t>Residuals analysis</a:t>
            </a:r>
          </a:p>
          <a:p>
            <a:pPr lvl="0"/>
            <a:r>
              <a:rPr lang="en-US" sz="1700" dirty="0"/>
              <a:t>RNA isolation</a:t>
            </a:r>
          </a:p>
          <a:p>
            <a:pPr lvl="0"/>
            <a:r>
              <a:rPr lang="en-US" sz="1700" dirty="0"/>
              <a:t>Serial </a:t>
            </a:r>
            <a:r>
              <a:rPr lang="en-US" sz="1700" dirty="0" smtClean="0"/>
              <a:t>dilutions</a:t>
            </a:r>
            <a:endParaRPr lang="en-US" sz="1700" dirty="0"/>
          </a:p>
          <a:p>
            <a:pPr lvl="0"/>
            <a:r>
              <a:rPr lang="en-US" sz="1700" dirty="0"/>
              <a:t>Solution </a:t>
            </a:r>
            <a:r>
              <a:rPr lang="en-US" sz="1700" dirty="0" smtClean="0"/>
              <a:t>conductivity</a:t>
            </a:r>
            <a:endParaRPr lang="en-US" sz="1700" dirty="0"/>
          </a:p>
          <a:p>
            <a:pPr lvl="0"/>
            <a:r>
              <a:rPr lang="en-US" sz="1700" dirty="0" smtClean="0"/>
              <a:t>Titration</a:t>
            </a:r>
            <a:endParaRPr lang="en-US" sz="1700" dirty="0"/>
          </a:p>
          <a:p>
            <a:pPr lvl="0"/>
            <a:r>
              <a:rPr lang="en-US" sz="1700" dirty="0"/>
              <a:t>Vernier scale </a:t>
            </a:r>
            <a:r>
              <a:rPr lang="en-US" sz="1700" dirty="0" smtClean="0"/>
              <a:t>caliper</a:t>
            </a:r>
          </a:p>
          <a:p>
            <a:pPr lvl="0"/>
            <a:r>
              <a:rPr lang="en-US" sz="1700" dirty="0" smtClean="0"/>
              <a:t>Voltage measurement</a:t>
            </a:r>
            <a:endParaRPr lang="en-US" sz="1700" dirty="0"/>
          </a:p>
          <a:p>
            <a:endParaRPr lang="en-US" sz="1700" dirty="0"/>
          </a:p>
          <a:p>
            <a:endParaRPr lang="en-US" sz="1700" dirty="0"/>
          </a:p>
        </p:txBody>
      </p:sp>
    </p:spTree>
    <p:extLst>
      <p:ext uri="{BB962C8B-B14F-4D97-AF65-F5344CB8AC3E}">
        <p14:creationId xmlns:p14="http://schemas.microsoft.com/office/powerpoint/2010/main" val="31030511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886700" cy="777874"/>
          </a:xfrm>
        </p:spPr>
        <p:txBody>
          <a:bodyPr>
            <a:normAutofit/>
          </a:bodyPr>
          <a:lstStyle/>
          <a:p>
            <a:r>
              <a:rPr lang="en-US" dirty="0" smtClean="0"/>
              <a:t>X-Lab Summer Boot Camp</a:t>
            </a:r>
            <a:endParaRPr lang="en-US" dirty="0"/>
          </a:p>
        </p:txBody>
      </p:sp>
      <p:sp>
        <p:nvSpPr>
          <p:cNvPr id="3" name="Content Placeholder 2"/>
          <p:cNvSpPr>
            <a:spLocks noGrp="1"/>
          </p:cNvSpPr>
          <p:nvPr>
            <p:ph idx="1"/>
          </p:nvPr>
        </p:nvSpPr>
        <p:spPr>
          <a:xfrm>
            <a:off x="1104900" y="1371599"/>
            <a:ext cx="6229350" cy="2475131"/>
          </a:xfrm>
        </p:spPr>
        <p:txBody>
          <a:bodyPr>
            <a:normAutofit/>
          </a:bodyPr>
          <a:lstStyle/>
          <a:p>
            <a:pPr marL="341313" indent="-341313"/>
            <a:r>
              <a:rPr lang="en-US" sz="3600" dirty="0" smtClean="0"/>
              <a:t>Six weeks</a:t>
            </a:r>
          </a:p>
          <a:p>
            <a:pPr marL="341313" indent="-341313"/>
            <a:r>
              <a:rPr lang="en-US" sz="3600" dirty="0"/>
              <a:t>Five days per week</a:t>
            </a:r>
          </a:p>
          <a:p>
            <a:pPr marL="341313" indent="-341313"/>
            <a:r>
              <a:rPr lang="en-US" sz="3600" dirty="0"/>
              <a:t>Five hours per day</a:t>
            </a:r>
          </a:p>
        </p:txBody>
      </p:sp>
      <p:grpSp>
        <p:nvGrpSpPr>
          <p:cNvPr id="5" name="Group 4"/>
          <p:cNvGrpSpPr/>
          <p:nvPr/>
        </p:nvGrpSpPr>
        <p:grpSpPr>
          <a:xfrm>
            <a:off x="1104900" y="3200400"/>
            <a:ext cx="6229350" cy="2895600"/>
            <a:chOff x="1104900" y="3200400"/>
            <a:chExt cx="6229350" cy="2895600"/>
          </a:xfrm>
        </p:grpSpPr>
        <p:sp>
          <p:nvSpPr>
            <p:cNvPr id="4" name="Rectangle 3"/>
            <p:cNvSpPr/>
            <p:nvPr/>
          </p:nvSpPr>
          <p:spPr>
            <a:xfrm>
              <a:off x="1104900" y="3200400"/>
              <a:ext cx="6229350" cy="646331"/>
            </a:xfrm>
            <a:prstGeom prst="rect">
              <a:avLst/>
            </a:prstGeom>
          </p:spPr>
          <p:txBody>
            <a:bodyPr wrap="square">
              <a:spAutoFit/>
            </a:bodyPr>
            <a:lstStyle/>
            <a:p>
              <a:pPr marL="341313" indent="-341313">
                <a:buFont typeface="Arial" panose="020B0604020202020204" pitchFamily="34" charset="0"/>
                <a:buChar char="•"/>
              </a:pPr>
              <a:r>
                <a:rPr lang="en-US" sz="3600" dirty="0">
                  <a:latin typeface="+mn-lt"/>
                </a:rPr>
                <a:t>Living-Learning Community</a:t>
              </a:r>
            </a:p>
          </p:txBody>
        </p:sp>
        <p:pic>
          <p:nvPicPr>
            <p:cNvPr id="2050" name="Picture 2" descr="http://www.housing.ufl.edu/wp-content/uploads/2012/11/HumeArea_Exterior_31-415x2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4125" y="4191000"/>
              <a:ext cx="3952875" cy="19050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890212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32653"/>
            <a:ext cx="7886700" cy="777874"/>
          </a:xfrm>
        </p:spPr>
        <p:txBody>
          <a:bodyPr>
            <a:normAutofit/>
          </a:bodyPr>
          <a:lstStyle/>
          <a:p>
            <a:r>
              <a:rPr lang="en-US" dirty="0" smtClean="0"/>
              <a:t>Remote X-Lab Boot Camps</a:t>
            </a:r>
            <a:endParaRPr lang="en-US" dirty="0"/>
          </a:p>
        </p:txBody>
      </p:sp>
      <p:pic>
        <p:nvPicPr>
          <p:cNvPr id="4" name="Picture 3"/>
          <p:cNvPicPr>
            <a:picLocks noChangeAspect="1"/>
          </p:cNvPicPr>
          <p:nvPr/>
        </p:nvPicPr>
        <p:blipFill>
          <a:blip r:embed="rId3"/>
          <a:stretch>
            <a:fillRect/>
          </a:stretch>
        </p:blipFill>
        <p:spPr>
          <a:xfrm>
            <a:off x="1752600" y="1143000"/>
            <a:ext cx="7010400" cy="5720150"/>
          </a:xfrm>
          <a:prstGeom prst="rect">
            <a:avLst/>
          </a:prstGeom>
        </p:spPr>
      </p:pic>
      <p:grpSp>
        <p:nvGrpSpPr>
          <p:cNvPr id="3" name="Group 2"/>
          <p:cNvGrpSpPr/>
          <p:nvPr/>
        </p:nvGrpSpPr>
        <p:grpSpPr>
          <a:xfrm>
            <a:off x="5527963" y="1686580"/>
            <a:ext cx="1460601" cy="1038147"/>
            <a:chOff x="5527963" y="1686580"/>
            <a:chExt cx="1460601" cy="1038147"/>
          </a:xfrm>
        </p:grpSpPr>
        <p:sp>
          <p:nvSpPr>
            <p:cNvPr id="7" name="Oval 6"/>
            <p:cNvSpPr/>
            <p:nvPr/>
          </p:nvSpPr>
          <p:spPr>
            <a:xfrm>
              <a:off x="5527963" y="2590800"/>
              <a:ext cx="133927" cy="133927"/>
            </a:xfrm>
            <a:prstGeom prst="ellipse">
              <a:avLst/>
            </a:prstGeom>
            <a:solidFill>
              <a:srgbClr val="FF0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324600" y="1686580"/>
              <a:ext cx="663964" cy="523220"/>
            </a:xfrm>
            <a:prstGeom prst="rect">
              <a:avLst/>
            </a:prstGeom>
            <a:noFill/>
          </p:spPr>
          <p:txBody>
            <a:bodyPr wrap="square" rtlCol="0">
              <a:spAutoFit/>
            </a:bodyPr>
            <a:lstStyle/>
            <a:p>
              <a:r>
                <a:rPr lang="en-US" sz="2800" b="1" dirty="0" smtClean="0">
                  <a:solidFill>
                    <a:schemeClr val="accent4"/>
                  </a:solidFill>
                  <a:latin typeface="Arial" panose="020B0604020202020204" pitchFamily="34" charset="0"/>
                  <a:cs typeface="Arial" panose="020B0604020202020204" pitchFamily="34" charset="0"/>
                </a:rPr>
                <a:t>UF</a:t>
              </a:r>
              <a:endParaRPr lang="en-US" sz="2800" b="1" dirty="0">
                <a:solidFill>
                  <a:schemeClr val="accent4"/>
                </a:solidFill>
                <a:latin typeface="Arial" panose="020B0604020202020204" pitchFamily="34" charset="0"/>
                <a:cs typeface="Arial" panose="020B0604020202020204" pitchFamily="34" charset="0"/>
              </a:endParaRPr>
            </a:p>
          </p:txBody>
        </p:sp>
        <p:cxnSp>
          <p:nvCxnSpPr>
            <p:cNvPr id="10" name="Straight Arrow Connector 9"/>
            <p:cNvCxnSpPr>
              <a:endCxn id="7" idx="7"/>
            </p:cNvCxnSpPr>
            <p:nvPr/>
          </p:nvCxnSpPr>
          <p:spPr>
            <a:xfrm flipH="1">
              <a:off x="5642277" y="2008910"/>
              <a:ext cx="705414" cy="60150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1371288" y="2971800"/>
            <a:ext cx="3429312" cy="2971800"/>
            <a:chOff x="914088" y="2971800"/>
            <a:chExt cx="3429312" cy="2971800"/>
          </a:xfrm>
        </p:grpSpPr>
        <p:pic>
          <p:nvPicPr>
            <p:cNvPr id="6" name="Picture 5"/>
            <p:cNvPicPr>
              <a:picLocks noChangeAspect="1"/>
            </p:cNvPicPr>
            <p:nvPr/>
          </p:nvPicPr>
          <p:blipFill rotWithShape="1">
            <a:blip r:embed="rId4"/>
            <a:srcRect r="13460"/>
            <a:stretch/>
          </p:blipFill>
          <p:spPr>
            <a:xfrm>
              <a:off x="914088" y="2971800"/>
              <a:ext cx="3429312" cy="2971800"/>
            </a:xfrm>
            <a:prstGeom prst="rect">
              <a:avLst/>
            </a:prstGeom>
            <a:ln w="19050">
              <a:solidFill>
                <a:schemeClr val="accent4"/>
              </a:solidFill>
            </a:ln>
          </p:spPr>
        </p:pic>
        <p:sp>
          <p:nvSpPr>
            <p:cNvPr id="17" name="TextBox 16"/>
            <p:cNvSpPr txBox="1"/>
            <p:nvPr/>
          </p:nvSpPr>
          <p:spPr>
            <a:xfrm>
              <a:off x="990288" y="3857535"/>
              <a:ext cx="2128826" cy="1200329"/>
            </a:xfrm>
            <a:prstGeom prst="rect">
              <a:avLst/>
            </a:prstGeom>
            <a:noFill/>
          </p:spPr>
          <p:txBody>
            <a:bodyPr wrap="square" rtlCol="0">
              <a:spAutoFit/>
            </a:bodyPr>
            <a:lstStyle/>
            <a:p>
              <a:r>
                <a:rPr lang="en-US" sz="2400" dirty="0" smtClean="0">
                  <a:solidFill>
                    <a:schemeClr val="accent4"/>
                  </a:solidFill>
                </a:rPr>
                <a:t>Research and Education Centers</a:t>
              </a:r>
              <a:endParaRPr lang="en-US" sz="2400" dirty="0">
                <a:solidFill>
                  <a:schemeClr val="accent4"/>
                </a:solidFill>
              </a:endParaRPr>
            </a:p>
          </p:txBody>
        </p:sp>
      </p:grpSp>
      <p:sp>
        <p:nvSpPr>
          <p:cNvPr id="20" name="Rectangle 19"/>
          <p:cNvSpPr/>
          <p:nvPr/>
        </p:nvSpPr>
        <p:spPr>
          <a:xfrm>
            <a:off x="3049756" y="1233444"/>
            <a:ext cx="3044488" cy="369332"/>
          </a:xfrm>
          <a:prstGeom prst="rect">
            <a:avLst/>
          </a:prstGeom>
          <a:solidFill>
            <a:srgbClr val="FFFFFF">
              <a:alpha val="67059"/>
            </a:srgbClr>
          </a:solidFill>
          <a:effectLst>
            <a:softEdge rad="31750"/>
          </a:effectLst>
        </p:spPr>
        <p:txBody>
          <a:bodyPr wrap="none">
            <a:spAutoFit/>
          </a:bodyPr>
          <a:lstStyle/>
          <a:p>
            <a:r>
              <a:rPr lang="en-US" dirty="0">
                <a:solidFill>
                  <a:schemeClr val="accent4"/>
                </a:solidFill>
              </a:rPr>
              <a:t>STEM Applicants by County</a:t>
            </a:r>
          </a:p>
        </p:txBody>
      </p:sp>
    </p:spTree>
    <p:extLst>
      <p:ext uri="{BB962C8B-B14F-4D97-AF65-F5344CB8AC3E}">
        <p14:creationId xmlns:p14="http://schemas.microsoft.com/office/powerpoint/2010/main" val="2783283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90600" y="3657600"/>
            <a:ext cx="7203311" cy="3001380"/>
          </a:xfrm>
          <a:prstGeom prst="rect">
            <a:avLst/>
          </a:prstGeom>
        </p:spPr>
      </p:pic>
      <p:sp>
        <p:nvSpPr>
          <p:cNvPr id="16387" name="Rectangle 3"/>
          <p:cNvSpPr>
            <a:spLocks noGrp="1" noChangeArrowheads="1"/>
          </p:cNvSpPr>
          <p:nvPr>
            <p:ph idx="1"/>
          </p:nvPr>
        </p:nvSpPr>
        <p:spPr>
          <a:xfrm>
            <a:off x="914400" y="1524000"/>
            <a:ext cx="7543800" cy="762000"/>
          </a:xfrm>
        </p:spPr>
        <p:txBody>
          <a:bodyPr>
            <a:noAutofit/>
          </a:bodyPr>
          <a:lstStyle/>
          <a:p>
            <a:pPr marL="0" indent="0" algn="ctr">
              <a:lnSpc>
                <a:spcPct val="100000"/>
              </a:lnSpc>
              <a:spcBef>
                <a:spcPts val="0"/>
              </a:spcBef>
              <a:spcAft>
                <a:spcPts val="1200"/>
              </a:spcAft>
              <a:buNone/>
            </a:pPr>
            <a:r>
              <a:rPr lang="en-US" sz="5400" dirty="0" smtClean="0"/>
              <a:t>x-laboratory.org</a:t>
            </a:r>
            <a:endParaRPr lang="en-US" sz="5400" dirty="0" smtClean="0"/>
          </a:p>
        </p:txBody>
      </p:sp>
    </p:spTree>
    <p:extLst>
      <p:ext uri="{BB962C8B-B14F-4D97-AF65-F5344CB8AC3E}">
        <p14:creationId xmlns:p14="http://schemas.microsoft.com/office/powerpoint/2010/main" val="924369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228600"/>
            <a:ext cx="7505700" cy="533400"/>
          </a:xfrm>
        </p:spPr>
        <p:txBody>
          <a:bodyPr>
            <a:noAutofit/>
          </a:bodyPr>
          <a:lstStyle/>
          <a:p>
            <a:pPr eaLnBrk="1" hangingPunct="1"/>
            <a:r>
              <a:rPr lang="en-US" dirty="0" smtClean="0">
                <a:cs typeface="Calibri" pitchFamily="34" charset="0"/>
              </a:rPr>
              <a:t>Why Do We Have Lab Courses?</a:t>
            </a:r>
          </a:p>
        </p:txBody>
      </p:sp>
      <p:sp>
        <p:nvSpPr>
          <p:cNvPr id="16387" name="Rectangle 3"/>
          <p:cNvSpPr>
            <a:spLocks noGrp="1" noChangeArrowheads="1"/>
          </p:cNvSpPr>
          <p:nvPr>
            <p:ph idx="1"/>
          </p:nvPr>
        </p:nvSpPr>
        <p:spPr>
          <a:xfrm>
            <a:off x="1061027" y="1143000"/>
            <a:ext cx="7010400" cy="5029200"/>
          </a:xfrm>
        </p:spPr>
        <p:txBody>
          <a:bodyPr>
            <a:noAutofit/>
          </a:bodyPr>
          <a:lstStyle/>
          <a:p>
            <a:pPr>
              <a:lnSpc>
                <a:spcPct val="100000"/>
              </a:lnSpc>
            </a:pPr>
            <a:r>
              <a:rPr lang="en-US" sz="3200" dirty="0" smtClean="0"/>
              <a:t>Reinforce lectures, or vice versa?</a:t>
            </a:r>
          </a:p>
          <a:p>
            <a:pPr>
              <a:lnSpc>
                <a:spcPct val="100000"/>
              </a:lnSpc>
            </a:pPr>
            <a:r>
              <a:rPr lang="en-US" sz="3200" dirty="0" smtClean="0"/>
              <a:t>Classic experiments or modern </a:t>
            </a:r>
            <a:r>
              <a:rPr lang="en-US" sz="3200" dirty="0"/>
              <a:t>research </a:t>
            </a:r>
            <a:r>
              <a:rPr lang="en-US" sz="3200" dirty="0" smtClean="0"/>
              <a:t>skills and techniques?</a:t>
            </a:r>
          </a:p>
          <a:p>
            <a:pPr>
              <a:lnSpc>
                <a:spcPct val="100000"/>
              </a:lnSpc>
            </a:pPr>
            <a:r>
              <a:rPr lang="en-US" sz="3200" dirty="0" smtClean="0"/>
              <a:t>Highly structured labs, inquiry-based, or authentic research?</a:t>
            </a:r>
            <a:endParaRPr lang="en-US" sz="3200" dirty="0"/>
          </a:p>
        </p:txBody>
      </p:sp>
    </p:spTree>
    <p:extLst>
      <p:ext uri="{BB962C8B-B14F-4D97-AF65-F5344CB8AC3E}">
        <p14:creationId xmlns:p14="http://schemas.microsoft.com/office/powerpoint/2010/main" val="1902073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571107" y="304800"/>
            <a:ext cx="8039493" cy="609600"/>
          </a:xfrm>
        </p:spPr>
        <p:txBody>
          <a:bodyPr>
            <a:normAutofit fontScale="90000"/>
          </a:bodyPr>
          <a:lstStyle/>
          <a:p>
            <a:r>
              <a:rPr lang="en-US" sz="4000" dirty="0" smtClean="0">
                <a:latin typeface="Calibri" pitchFamily="34" charset="0"/>
                <a:cs typeface="Calibri" pitchFamily="34" charset="0"/>
              </a:rPr>
              <a:t>STEM Persistence</a:t>
            </a:r>
            <a:endParaRPr lang="en-US" sz="4000" dirty="0">
              <a:latin typeface="Calibri" pitchFamily="34" charset="0"/>
              <a:cs typeface="Calibri" pitchFamily="34" charset="0"/>
            </a:endParaRPr>
          </a:p>
        </p:txBody>
      </p:sp>
      <p:pic>
        <p:nvPicPr>
          <p:cNvPr id="5" name="Picture 4"/>
          <p:cNvPicPr>
            <a:picLocks noChangeAspect="1"/>
          </p:cNvPicPr>
          <p:nvPr/>
        </p:nvPicPr>
        <p:blipFill>
          <a:blip r:embed="rId2"/>
          <a:stretch>
            <a:fillRect/>
          </a:stretch>
        </p:blipFill>
        <p:spPr>
          <a:xfrm>
            <a:off x="533400" y="948559"/>
            <a:ext cx="7191374" cy="3369141"/>
          </a:xfrm>
          <a:prstGeom prst="rect">
            <a:avLst/>
          </a:prstGeom>
          <a:noFill/>
          <a:ln>
            <a:noFill/>
          </a:ln>
          <a:effectLst>
            <a:outerShdw blurRad="149987" dist="250190" dir="8460000" algn="ctr">
              <a:srgbClr val="000000">
                <a:alpha val="28000"/>
              </a:srgbClr>
            </a:outerShdw>
          </a:effectLst>
          <a:sp3d prstMaterial="metal">
            <a:bevelT w="88900" h="88900"/>
          </a:sp3d>
        </p:spPr>
      </p:pic>
      <p:sp>
        <p:nvSpPr>
          <p:cNvPr id="14" name="Text Box 4"/>
          <p:cNvSpPr txBox="1">
            <a:spLocks noChangeArrowheads="1"/>
          </p:cNvSpPr>
          <p:nvPr/>
        </p:nvSpPr>
        <p:spPr bwMode="auto">
          <a:xfrm>
            <a:off x="272760" y="6400800"/>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1pPr>
            <a:lvl2pPr>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2pPr>
            <a:lvl3pPr>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3pPr>
            <a:lvl4pPr>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4pPr>
            <a:lvl5pPr>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9pPr>
          </a:lstStyle>
          <a:p>
            <a:r>
              <a:rPr lang="en-GB" sz="1100" b="1" dirty="0" smtClean="0">
                <a:latin typeface="Arial" charset="0"/>
              </a:rPr>
              <a:t>Graham et </a:t>
            </a:r>
            <a:r>
              <a:rPr lang="en-GB" sz="1100" b="1" dirty="0">
                <a:latin typeface="Arial" charset="0"/>
              </a:rPr>
              <a:t>al. </a:t>
            </a:r>
            <a:r>
              <a:rPr lang="en-GB" sz="1100" b="1" dirty="0" smtClean="0">
                <a:latin typeface="Arial" charset="0"/>
              </a:rPr>
              <a:t>Science 2013; 341, 1455-1456</a:t>
            </a:r>
            <a:endParaRPr lang="en-GB" sz="1100" b="1" dirty="0">
              <a:latin typeface="Arial" charset="0"/>
            </a:endParaRPr>
          </a:p>
        </p:txBody>
      </p:sp>
    </p:spTree>
    <p:extLst>
      <p:ext uri="{BB962C8B-B14F-4D97-AF65-F5344CB8AC3E}">
        <p14:creationId xmlns:p14="http://schemas.microsoft.com/office/powerpoint/2010/main" val="1503568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571107" y="304800"/>
            <a:ext cx="8039493" cy="609600"/>
          </a:xfrm>
        </p:spPr>
        <p:txBody>
          <a:bodyPr>
            <a:normAutofit fontScale="90000"/>
          </a:bodyPr>
          <a:lstStyle/>
          <a:p>
            <a:r>
              <a:rPr lang="en-US" sz="4000" dirty="0" smtClean="0">
                <a:latin typeface="Calibri" pitchFamily="34" charset="0"/>
                <a:cs typeface="Calibri" pitchFamily="34" charset="0"/>
              </a:rPr>
              <a:t>STEM Persistence</a:t>
            </a:r>
            <a:endParaRPr lang="en-US" sz="4000" dirty="0">
              <a:latin typeface="Calibri" pitchFamily="34" charset="0"/>
              <a:cs typeface="Calibri" pitchFamily="34" charset="0"/>
            </a:endParaRPr>
          </a:p>
        </p:txBody>
      </p:sp>
      <p:pic>
        <p:nvPicPr>
          <p:cNvPr id="5" name="Picture 4"/>
          <p:cNvPicPr>
            <a:picLocks noChangeAspect="1"/>
          </p:cNvPicPr>
          <p:nvPr/>
        </p:nvPicPr>
        <p:blipFill>
          <a:blip r:embed="rId2"/>
          <a:stretch>
            <a:fillRect/>
          </a:stretch>
        </p:blipFill>
        <p:spPr>
          <a:xfrm>
            <a:off x="533400" y="948559"/>
            <a:ext cx="7191374" cy="3369141"/>
          </a:xfrm>
          <a:prstGeom prst="rect">
            <a:avLst/>
          </a:prstGeom>
          <a:noFill/>
          <a:ln>
            <a:noFill/>
          </a:ln>
          <a:effectLst>
            <a:outerShdw blurRad="149987" dist="250190" dir="8460000" algn="ctr">
              <a:srgbClr val="000000">
                <a:alpha val="28000"/>
              </a:srgbClr>
            </a:outerShdw>
          </a:effectLst>
          <a:sp3d prstMaterial="metal">
            <a:bevelT w="88900" h="88900"/>
          </a:sp3d>
        </p:spPr>
      </p:pic>
      <p:sp>
        <p:nvSpPr>
          <p:cNvPr id="14" name="Text Box 4"/>
          <p:cNvSpPr txBox="1">
            <a:spLocks noChangeArrowheads="1"/>
          </p:cNvSpPr>
          <p:nvPr/>
        </p:nvSpPr>
        <p:spPr bwMode="auto">
          <a:xfrm>
            <a:off x="272760" y="6400800"/>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1pPr>
            <a:lvl2pPr>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2pPr>
            <a:lvl3pPr>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3pPr>
            <a:lvl4pPr>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4pPr>
            <a:lvl5pPr>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9pPr>
          </a:lstStyle>
          <a:p>
            <a:r>
              <a:rPr lang="en-GB" sz="1100" b="1" dirty="0" smtClean="0">
                <a:latin typeface="Arial" charset="0"/>
              </a:rPr>
              <a:t>Graham et </a:t>
            </a:r>
            <a:r>
              <a:rPr lang="en-GB" sz="1100" b="1" dirty="0">
                <a:latin typeface="Arial" charset="0"/>
              </a:rPr>
              <a:t>al. </a:t>
            </a:r>
            <a:r>
              <a:rPr lang="en-GB" sz="1100" b="1" dirty="0" smtClean="0">
                <a:latin typeface="Arial" charset="0"/>
              </a:rPr>
              <a:t>Science 2013; 341, 1455-1456</a:t>
            </a:r>
            <a:endParaRPr lang="en-GB" sz="1100" b="1" dirty="0">
              <a:latin typeface="Arial" charset="0"/>
            </a:endParaRPr>
          </a:p>
        </p:txBody>
      </p:sp>
      <p:pic>
        <p:nvPicPr>
          <p:cNvPr id="7" name="Picture 6"/>
          <p:cNvPicPr>
            <a:picLocks noChangeAspect="1"/>
          </p:cNvPicPr>
          <p:nvPr/>
        </p:nvPicPr>
        <p:blipFill>
          <a:blip r:embed="rId3"/>
          <a:stretch>
            <a:fillRect/>
          </a:stretch>
        </p:blipFill>
        <p:spPr>
          <a:xfrm>
            <a:off x="2819400" y="1066800"/>
            <a:ext cx="5310418" cy="4698700"/>
          </a:xfrm>
          <a:prstGeom prst="rect">
            <a:avLst/>
          </a:prstGeom>
        </p:spPr>
      </p:pic>
    </p:spTree>
    <p:extLst>
      <p:ext uri="{BB962C8B-B14F-4D97-AF65-F5344CB8AC3E}">
        <p14:creationId xmlns:p14="http://schemas.microsoft.com/office/powerpoint/2010/main" val="310903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Title 13"/>
          <p:cNvSpPr>
            <a:spLocks noGrp="1"/>
          </p:cNvSpPr>
          <p:nvPr>
            <p:ph type="title"/>
          </p:nvPr>
        </p:nvSpPr>
        <p:spPr>
          <a:xfrm>
            <a:off x="685800" y="228600"/>
            <a:ext cx="7886700" cy="685800"/>
          </a:xfrm>
        </p:spPr>
        <p:txBody>
          <a:bodyPr>
            <a:noAutofit/>
          </a:bodyPr>
          <a:lstStyle/>
          <a:p>
            <a:r>
              <a:rPr lang="en-US" dirty="0" smtClean="0"/>
              <a:t>Intervention</a:t>
            </a:r>
            <a:endParaRPr lang="en-US" dirty="0"/>
          </a:p>
        </p:txBody>
      </p:sp>
      <p:sp>
        <p:nvSpPr>
          <p:cNvPr id="3" name="Rectangle 3"/>
          <p:cNvSpPr txBox="1">
            <a:spLocks noChangeArrowheads="1"/>
          </p:cNvSpPr>
          <p:nvPr/>
        </p:nvSpPr>
        <p:spPr>
          <a:xfrm>
            <a:off x="914400" y="1219200"/>
            <a:ext cx="7162800" cy="48768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ts val="3400"/>
              </a:lnSpc>
              <a:spcAft>
                <a:spcPts val="0"/>
              </a:spcAft>
            </a:pPr>
            <a:r>
              <a:rPr lang="en-US" sz="3600" dirty="0" smtClean="0"/>
              <a:t>Increase active learning.</a:t>
            </a:r>
          </a:p>
          <a:p>
            <a:pPr fontAlgn="auto">
              <a:lnSpc>
                <a:spcPts val="3400"/>
              </a:lnSpc>
              <a:spcAft>
                <a:spcPts val="0"/>
              </a:spcAft>
            </a:pPr>
            <a:r>
              <a:rPr lang="en-US" sz="3600" dirty="0" smtClean="0"/>
              <a:t>Increase confidence and motivation to excel in foundational biology, chemistry, physics, and mathematics coursework.</a:t>
            </a:r>
          </a:p>
          <a:p>
            <a:pPr fontAlgn="auto">
              <a:lnSpc>
                <a:spcPts val="3400"/>
              </a:lnSpc>
              <a:spcAft>
                <a:spcPts val="0"/>
              </a:spcAft>
            </a:pPr>
            <a:r>
              <a:rPr lang="en-US" sz="3600" dirty="0" smtClean="0"/>
              <a:t>Increase </a:t>
            </a:r>
            <a:r>
              <a:rPr lang="en-US" sz="3600" i="1" dirty="0" smtClean="0"/>
              <a:t>early</a:t>
            </a:r>
            <a:r>
              <a:rPr lang="en-US" sz="3600" dirty="0" smtClean="0"/>
              <a:t> participation in authentic scientific research.</a:t>
            </a:r>
          </a:p>
        </p:txBody>
      </p:sp>
    </p:spTree>
    <p:extLst>
      <p:ext uri="{BB962C8B-B14F-4D97-AF65-F5344CB8AC3E}">
        <p14:creationId xmlns:p14="http://schemas.microsoft.com/office/powerpoint/2010/main" val="3051320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descr="http://fc09.deviantart.net/fs44/f/2009/151/e/2/Silos_by_Hankyoo.jpg"/>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r="16453"/>
          <a:stretch/>
        </p:blipFill>
        <p:spPr bwMode="auto">
          <a:xfrm>
            <a:off x="-23446" y="0"/>
            <a:ext cx="9167446"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890066" y="6657945"/>
            <a:ext cx="2244969" cy="200055"/>
          </a:xfrm>
          <a:prstGeom prst="rect">
            <a:avLst/>
          </a:prstGeom>
        </p:spPr>
        <p:txBody>
          <a:bodyPr wrap="square">
            <a:spAutoFit/>
          </a:bodyPr>
          <a:lstStyle/>
          <a:p>
            <a:r>
              <a:rPr lang="en-US" sz="700" dirty="0">
                <a:hlinkClick r:id="rId4"/>
              </a:rPr>
              <a:t>http://hankyoo.deviantart.com/art/Silos-124352446</a:t>
            </a:r>
            <a:endParaRPr lang="en-US" sz="700" dirty="0"/>
          </a:p>
        </p:txBody>
      </p:sp>
      <p:sp>
        <p:nvSpPr>
          <p:cNvPr id="3" name="TextBox 2"/>
          <p:cNvSpPr txBox="1"/>
          <p:nvPr/>
        </p:nvSpPr>
        <p:spPr>
          <a:xfrm rot="16200000">
            <a:off x="3189389" y="3464654"/>
            <a:ext cx="2095445" cy="615553"/>
          </a:xfrm>
          <a:prstGeom prst="rect">
            <a:avLst/>
          </a:prstGeom>
          <a:noFill/>
        </p:spPr>
        <p:txBody>
          <a:bodyPr wrap="none" rtlCol="0">
            <a:spAutoFit/>
          </a:bodyPr>
          <a:lstStyle/>
          <a:p>
            <a:r>
              <a:rPr lang="en-US" sz="3300" dirty="0" smtClean="0">
                <a:solidFill>
                  <a:schemeClr val="bg1"/>
                </a:solidFill>
              </a:rPr>
              <a:t>PHYSICS</a:t>
            </a:r>
            <a:endParaRPr lang="en-US" sz="3300" dirty="0">
              <a:solidFill>
                <a:schemeClr val="bg1"/>
              </a:solidFill>
            </a:endParaRPr>
          </a:p>
        </p:txBody>
      </p:sp>
      <p:sp>
        <p:nvSpPr>
          <p:cNvPr id="6" name="TextBox 5"/>
          <p:cNvSpPr txBox="1"/>
          <p:nvPr/>
        </p:nvSpPr>
        <p:spPr>
          <a:xfrm rot="16200000">
            <a:off x="4313407" y="3700477"/>
            <a:ext cx="2442785" cy="553998"/>
          </a:xfrm>
          <a:prstGeom prst="rect">
            <a:avLst/>
          </a:prstGeom>
          <a:noFill/>
        </p:spPr>
        <p:txBody>
          <a:bodyPr wrap="none" rtlCol="0">
            <a:spAutoFit/>
          </a:bodyPr>
          <a:lstStyle/>
          <a:p>
            <a:r>
              <a:rPr lang="en-US" sz="2900" dirty="0" smtClean="0">
                <a:solidFill>
                  <a:schemeClr val="bg1"/>
                </a:solidFill>
              </a:rPr>
              <a:t>CHEMISTRY</a:t>
            </a:r>
            <a:endParaRPr lang="en-US" sz="2900" dirty="0">
              <a:solidFill>
                <a:schemeClr val="bg1"/>
              </a:solidFill>
            </a:endParaRPr>
          </a:p>
        </p:txBody>
      </p:sp>
      <p:sp>
        <p:nvSpPr>
          <p:cNvPr id="7" name="TextBox 6"/>
          <p:cNvSpPr txBox="1"/>
          <p:nvPr/>
        </p:nvSpPr>
        <p:spPr>
          <a:xfrm rot="16200000">
            <a:off x="5596241" y="3922343"/>
            <a:ext cx="1628972" cy="477054"/>
          </a:xfrm>
          <a:prstGeom prst="rect">
            <a:avLst/>
          </a:prstGeom>
          <a:noFill/>
        </p:spPr>
        <p:txBody>
          <a:bodyPr wrap="none" rtlCol="0">
            <a:spAutoFit/>
          </a:bodyPr>
          <a:lstStyle/>
          <a:p>
            <a:r>
              <a:rPr lang="en-US" sz="2500" dirty="0" smtClean="0">
                <a:solidFill>
                  <a:schemeClr val="bg1"/>
                </a:solidFill>
              </a:rPr>
              <a:t>BIOLOGY</a:t>
            </a:r>
            <a:endParaRPr lang="en-US" sz="2500" dirty="0">
              <a:solidFill>
                <a:schemeClr val="bg1"/>
              </a:solidFill>
            </a:endParaRPr>
          </a:p>
        </p:txBody>
      </p:sp>
      <p:sp>
        <p:nvSpPr>
          <p:cNvPr id="8" name="TextBox 7"/>
          <p:cNvSpPr txBox="1"/>
          <p:nvPr/>
        </p:nvSpPr>
        <p:spPr>
          <a:xfrm rot="16200000">
            <a:off x="724150" y="3136939"/>
            <a:ext cx="3476080" cy="646331"/>
          </a:xfrm>
          <a:prstGeom prst="rect">
            <a:avLst/>
          </a:prstGeom>
          <a:noFill/>
        </p:spPr>
        <p:txBody>
          <a:bodyPr wrap="none" rtlCol="0">
            <a:spAutoFit/>
          </a:bodyPr>
          <a:lstStyle/>
          <a:p>
            <a:r>
              <a:rPr lang="en-US" sz="3600" dirty="0" smtClean="0">
                <a:solidFill>
                  <a:schemeClr val="bg1"/>
                </a:solidFill>
              </a:rPr>
              <a:t>MATHEMATICS</a:t>
            </a:r>
            <a:endParaRPr lang="en-US" sz="3600" dirty="0">
              <a:solidFill>
                <a:schemeClr val="bg1"/>
              </a:solidFill>
            </a:endParaRPr>
          </a:p>
        </p:txBody>
      </p:sp>
      <p:sp>
        <p:nvSpPr>
          <p:cNvPr id="5" name="TextBox 4"/>
          <p:cNvSpPr txBox="1"/>
          <p:nvPr/>
        </p:nvSpPr>
        <p:spPr>
          <a:xfrm>
            <a:off x="740545" y="124776"/>
            <a:ext cx="5452437" cy="769441"/>
          </a:xfrm>
          <a:prstGeom prst="rect">
            <a:avLst/>
          </a:prstGeom>
          <a:noFill/>
        </p:spPr>
        <p:txBody>
          <a:bodyPr wrap="square" rtlCol="0">
            <a:spAutoFit/>
          </a:bodyPr>
          <a:lstStyle/>
          <a:p>
            <a:r>
              <a:rPr lang="en-US" sz="4400" dirty="0" smtClean="0">
                <a:solidFill>
                  <a:schemeClr val="bg1"/>
                </a:solidFill>
                <a:latin typeface="+mj-lt"/>
              </a:rPr>
              <a:t>Disciplinary Silos</a:t>
            </a:r>
            <a:endParaRPr lang="en-US" sz="4400" dirty="0">
              <a:solidFill>
                <a:schemeClr val="bg1"/>
              </a:solidFill>
              <a:latin typeface="+mj-lt"/>
            </a:endParaRPr>
          </a:p>
        </p:txBody>
      </p:sp>
    </p:spTree>
    <p:extLst>
      <p:ext uri="{BB962C8B-B14F-4D97-AF65-F5344CB8AC3E}">
        <p14:creationId xmlns:p14="http://schemas.microsoft.com/office/powerpoint/2010/main" val="3533127174"/>
      </p:ext>
    </p:extLst>
  </p:cSld>
  <p:clrMapOvr>
    <a:masterClrMapping/>
  </p:clrMapOvr>
  <mc:AlternateContent xmlns:mc="http://schemas.openxmlformats.org/markup-compatibility/2006" xmlns:p14="http://schemas.microsoft.com/office/powerpoint/2010/main">
    <mc:Choice Requires="p14">
      <p:transition spd="slow" p14:dur="2000" advClick="0">
        <p:fade/>
      </p:transition>
    </mc:Choice>
    <mc:Fallback xmlns="">
      <p:transition spd="slow" advClick="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p:cNvGrpSpPr/>
          <p:nvPr/>
        </p:nvGrpSpPr>
        <p:grpSpPr>
          <a:xfrm>
            <a:off x="1402321" y="2433774"/>
            <a:ext cx="1645348" cy="1267150"/>
            <a:chOff x="1402321" y="1752600"/>
            <a:chExt cx="1645348" cy="1267150"/>
          </a:xfrm>
        </p:grpSpPr>
        <p:sp>
          <p:nvSpPr>
            <p:cNvPr id="4" name="TextBox 3"/>
            <p:cNvSpPr txBox="1"/>
            <p:nvPr/>
          </p:nvSpPr>
          <p:spPr>
            <a:xfrm>
              <a:off x="1981200" y="1752600"/>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6" name="TextBox 5"/>
            <p:cNvSpPr txBox="1"/>
            <p:nvPr/>
          </p:nvSpPr>
          <p:spPr>
            <a:xfrm>
              <a:off x="1715310" y="1905000"/>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7" name="TextBox 6"/>
            <p:cNvSpPr txBox="1"/>
            <p:nvPr/>
          </p:nvSpPr>
          <p:spPr>
            <a:xfrm>
              <a:off x="2327987" y="2029599"/>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8" name="TextBox 7"/>
            <p:cNvSpPr txBox="1"/>
            <p:nvPr/>
          </p:nvSpPr>
          <p:spPr>
            <a:xfrm>
              <a:off x="2438400" y="2209800"/>
              <a:ext cx="609269" cy="276999"/>
            </a:xfrm>
            <a:prstGeom prst="rect">
              <a:avLst/>
            </a:prstGeom>
            <a:noFill/>
          </p:spPr>
          <p:txBody>
            <a:bodyPr wrap="none" rtlCol="0">
              <a:spAutoFit/>
            </a:bodyPr>
            <a:lstStyle/>
            <a:p>
              <a:r>
                <a:rPr lang="en-US" sz="1200" smtClean="0">
                  <a:solidFill>
                    <a:srgbClr val="FF0000"/>
                  </a:solidFill>
                </a:rPr>
                <a:t>MATH</a:t>
              </a:r>
              <a:endParaRPr lang="en-US" sz="1200" dirty="0">
                <a:solidFill>
                  <a:srgbClr val="FF0000"/>
                </a:solidFill>
              </a:endParaRPr>
            </a:p>
          </p:txBody>
        </p:sp>
        <p:sp>
          <p:nvSpPr>
            <p:cNvPr id="9" name="TextBox 8"/>
            <p:cNvSpPr txBox="1"/>
            <p:nvPr/>
          </p:nvSpPr>
          <p:spPr>
            <a:xfrm>
              <a:off x="1820777" y="2212113"/>
              <a:ext cx="609269" cy="276999"/>
            </a:xfrm>
            <a:prstGeom prst="rect">
              <a:avLst/>
            </a:prstGeom>
            <a:noFill/>
          </p:spPr>
          <p:txBody>
            <a:bodyPr wrap="none" rtlCol="0">
              <a:spAutoFit/>
            </a:bodyPr>
            <a:lstStyle/>
            <a:p>
              <a:r>
                <a:rPr lang="en-US" sz="1200" smtClean="0">
                  <a:solidFill>
                    <a:srgbClr val="FF0000"/>
                  </a:solidFill>
                </a:rPr>
                <a:t>MATH</a:t>
              </a:r>
              <a:endParaRPr lang="en-US" sz="1200" dirty="0">
                <a:solidFill>
                  <a:srgbClr val="FF0000"/>
                </a:solidFill>
              </a:endParaRPr>
            </a:p>
          </p:txBody>
        </p:sp>
        <p:sp>
          <p:nvSpPr>
            <p:cNvPr id="10" name="TextBox 9"/>
            <p:cNvSpPr txBox="1"/>
            <p:nvPr/>
          </p:nvSpPr>
          <p:spPr>
            <a:xfrm>
              <a:off x="2383193" y="1863298"/>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11" name="TextBox 10"/>
            <p:cNvSpPr txBox="1"/>
            <p:nvPr/>
          </p:nvSpPr>
          <p:spPr>
            <a:xfrm>
              <a:off x="2235824" y="2489802"/>
              <a:ext cx="609269" cy="276999"/>
            </a:xfrm>
            <a:prstGeom prst="rect">
              <a:avLst/>
            </a:prstGeom>
            <a:noFill/>
          </p:spPr>
          <p:txBody>
            <a:bodyPr wrap="none" rtlCol="0">
              <a:spAutoFit/>
            </a:bodyPr>
            <a:lstStyle/>
            <a:p>
              <a:r>
                <a:rPr lang="en-US" sz="1200" smtClean="0">
                  <a:solidFill>
                    <a:srgbClr val="FF0000"/>
                  </a:solidFill>
                </a:rPr>
                <a:t>MATH</a:t>
              </a:r>
              <a:endParaRPr lang="en-US" sz="1200" dirty="0">
                <a:solidFill>
                  <a:srgbClr val="FF0000"/>
                </a:solidFill>
              </a:endParaRPr>
            </a:p>
          </p:txBody>
        </p:sp>
        <p:sp>
          <p:nvSpPr>
            <p:cNvPr id="12" name="TextBox 11"/>
            <p:cNvSpPr txBox="1"/>
            <p:nvPr/>
          </p:nvSpPr>
          <p:spPr>
            <a:xfrm>
              <a:off x="1402321" y="2115315"/>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13" name="TextBox 12"/>
            <p:cNvSpPr txBox="1"/>
            <p:nvPr/>
          </p:nvSpPr>
          <p:spPr>
            <a:xfrm>
              <a:off x="2393774" y="2392314"/>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14" name="TextBox 13"/>
            <p:cNvSpPr txBox="1"/>
            <p:nvPr/>
          </p:nvSpPr>
          <p:spPr>
            <a:xfrm>
              <a:off x="1662827" y="2394627"/>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15" name="TextBox 14"/>
            <p:cNvSpPr txBox="1"/>
            <p:nvPr/>
          </p:nvSpPr>
          <p:spPr>
            <a:xfrm>
              <a:off x="1863450" y="2059742"/>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16" name="TextBox 15"/>
            <p:cNvSpPr txBox="1"/>
            <p:nvPr/>
          </p:nvSpPr>
          <p:spPr>
            <a:xfrm>
              <a:off x="2017956" y="1938805"/>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17" name="TextBox 16"/>
            <p:cNvSpPr txBox="1"/>
            <p:nvPr/>
          </p:nvSpPr>
          <p:spPr>
            <a:xfrm>
              <a:off x="1973177" y="2364513"/>
              <a:ext cx="609269" cy="276999"/>
            </a:xfrm>
            <a:prstGeom prst="rect">
              <a:avLst/>
            </a:prstGeom>
            <a:noFill/>
          </p:spPr>
          <p:txBody>
            <a:bodyPr wrap="none" rtlCol="0">
              <a:spAutoFit/>
            </a:bodyPr>
            <a:lstStyle/>
            <a:p>
              <a:r>
                <a:rPr lang="en-US" sz="1200" smtClean="0">
                  <a:solidFill>
                    <a:srgbClr val="FF0000"/>
                  </a:solidFill>
                </a:rPr>
                <a:t>MATH</a:t>
              </a:r>
              <a:endParaRPr lang="en-US" sz="1200" dirty="0">
                <a:solidFill>
                  <a:srgbClr val="FF0000"/>
                </a:solidFill>
              </a:endParaRPr>
            </a:p>
          </p:txBody>
        </p:sp>
        <p:sp>
          <p:nvSpPr>
            <p:cNvPr id="18" name="TextBox 17"/>
            <p:cNvSpPr txBox="1"/>
            <p:nvPr/>
          </p:nvSpPr>
          <p:spPr>
            <a:xfrm>
              <a:off x="1554721" y="2267715"/>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19" name="TextBox 18"/>
            <p:cNvSpPr txBox="1"/>
            <p:nvPr/>
          </p:nvSpPr>
          <p:spPr>
            <a:xfrm>
              <a:off x="1815227" y="2547027"/>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20" name="TextBox 19"/>
            <p:cNvSpPr txBox="1"/>
            <p:nvPr/>
          </p:nvSpPr>
          <p:spPr>
            <a:xfrm>
              <a:off x="2367125" y="2742751"/>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grpSp>
      <p:grpSp>
        <p:nvGrpSpPr>
          <p:cNvPr id="71" name="Group 70"/>
          <p:cNvGrpSpPr/>
          <p:nvPr/>
        </p:nvGrpSpPr>
        <p:grpSpPr>
          <a:xfrm>
            <a:off x="3198651" y="3868379"/>
            <a:ext cx="2596842" cy="1389421"/>
            <a:chOff x="3198651" y="3257836"/>
            <a:chExt cx="2596842" cy="1389421"/>
          </a:xfrm>
        </p:grpSpPr>
        <p:sp>
          <p:nvSpPr>
            <p:cNvPr id="26" name="TextBox 25"/>
            <p:cNvSpPr txBox="1"/>
            <p:nvPr/>
          </p:nvSpPr>
          <p:spPr>
            <a:xfrm>
              <a:off x="3657600" y="3424136"/>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27" name="TextBox 26"/>
            <p:cNvSpPr txBox="1"/>
            <p:nvPr/>
          </p:nvSpPr>
          <p:spPr>
            <a:xfrm>
              <a:off x="3810000" y="3576536"/>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28" name="TextBox 27"/>
            <p:cNvSpPr txBox="1"/>
            <p:nvPr/>
          </p:nvSpPr>
          <p:spPr>
            <a:xfrm>
              <a:off x="3962400" y="3728936"/>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29" name="TextBox 28"/>
            <p:cNvSpPr txBox="1"/>
            <p:nvPr/>
          </p:nvSpPr>
          <p:spPr>
            <a:xfrm>
              <a:off x="3484123" y="3839633"/>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0" name="TextBox 29"/>
            <p:cNvSpPr txBox="1"/>
            <p:nvPr/>
          </p:nvSpPr>
          <p:spPr>
            <a:xfrm>
              <a:off x="4507403" y="3479484"/>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1" name="TextBox 30"/>
            <p:cNvSpPr txBox="1"/>
            <p:nvPr/>
          </p:nvSpPr>
          <p:spPr>
            <a:xfrm>
              <a:off x="4239765" y="4061537"/>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2" name="TextBox 31"/>
            <p:cNvSpPr txBox="1"/>
            <p:nvPr/>
          </p:nvSpPr>
          <p:spPr>
            <a:xfrm>
              <a:off x="3509936" y="4093259"/>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3" name="TextBox 32"/>
            <p:cNvSpPr txBox="1"/>
            <p:nvPr/>
          </p:nvSpPr>
          <p:spPr>
            <a:xfrm>
              <a:off x="3198651" y="3562635"/>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4" name="TextBox 33"/>
            <p:cNvSpPr txBox="1"/>
            <p:nvPr/>
          </p:nvSpPr>
          <p:spPr>
            <a:xfrm>
              <a:off x="4261224" y="3701135"/>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5" name="TextBox 34"/>
            <p:cNvSpPr txBox="1"/>
            <p:nvPr/>
          </p:nvSpPr>
          <p:spPr>
            <a:xfrm>
              <a:off x="4413624" y="3853535"/>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6" name="TextBox 35"/>
            <p:cNvSpPr txBox="1"/>
            <p:nvPr/>
          </p:nvSpPr>
          <p:spPr>
            <a:xfrm>
              <a:off x="4566024" y="4005935"/>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7" name="TextBox 36"/>
            <p:cNvSpPr txBox="1"/>
            <p:nvPr/>
          </p:nvSpPr>
          <p:spPr>
            <a:xfrm>
              <a:off x="4087747" y="4116632"/>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8" name="TextBox 37"/>
            <p:cNvSpPr txBox="1"/>
            <p:nvPr/>
          </p:nvSpPr>
          <p:spPr>
            <a:xfrm>
              <a:off x="4935962" y="3687235"/>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9" name="TextBox 38"/>
            <p:cNvSpPr txBox="1"/>
            <p:nvPr/>
          </p:nvSpPr>
          <p:spPr>
            <a:xfrm>
              <a:off x="4226317" y="3257836"/>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40" name="TextBox 39"/>
            <p:cNvSpPr txBox="1"/>
            <p:nvPr/>
          </p:nvSpPr>
          <p:spPr>
            <a:xfrm>
              <a:off x="4113560" y="4370258"/>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41" name="TextBox 40"/>
            <p:cNvSpPr txBox="1"/>
            <p:nvPr/>
          </p:nvSpPr>
          <p:spPr>
            <a:xfrm>
              <a:off x="3802275" y="3839634"/>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grpSp>
      <p:grpSp>
        <p:nvGrpSpPr>
          <p:cNvPr id="74" name="Group 73"/>
          <p:cNvGrpSpPr/>
          <p:nvPr/>
        </p:nvGrpSpPr>
        <p:grpSpPr>
          <a:xfrm>
            <a:off x="3352800" y="1186154"/>
            <a:ext cx="2068627" cy="1404646"/>
            <a:chOff x="3486015" y="912904"/>
            <a:chExt cx="2068627" cy="1404646"/>
          </a:xfrm>
        </p:grpSpPr>
        <p:sp>
          <p:nvSpPr>
            <p:cNvPr id="42" name="TextBox 41"/>
            <p:cNvSpPr txBox="1"/>
            <p:nvPr/>
          </p:nvSpPr>
          <p:spPr>
            <a:xfrm>
              <a:off x="3683794" y="990600"/>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43" name="TextBox 42"/>
            <p:cNvSpPr txBox="1"/>
            <p:nvPr/>
          </p:nvSpPr>
          <p:spPr>
            <a:xfrm>
              <a:off x="4329088" y="1443696"/>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44" name="TextBox 43"/>
            <p:cNvSpPr txBox="1"/>
            <p:nvPr/>
          </p:nvSpPr>
          <p:spPr>
            <a:xfrm>
              <a:off x="3988594" y="1295400"/>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45" name="TextBox 44"/>
            <p:cNvSpPr txBox="1"/>
            <p:nvPr/>
          </p:nvSpPr>
          <p:spPr>
            <a:xfrm>
              <a:off x="4413624" y="1155279"/>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46" name="TextBox 45"/>
            <p:cNvSpPr txBox="1"/>
            <p:nvPr/>
          </p:nvSpPr>
          <p:spPr>
            <a:xfrm>
              <a:off x="4293394" y="1600200"/>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47" name="TextBox 46"/>
            <p:cNvSpPr txBox="1"/>
            <p:nvPr/>
          </p:nvSpPr>
          <p:spPr>
            <a:xfrm>
              <a:off x="3584904" y="1529541"/>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48" name="TextBox 47"/>
            <p:cNvSpPr txBox="1"/>
            <p:nvPr/>
          </p:nvSpPr>
          <p:spPr>
            <a:xfrm>
              <a:off x="3736260" y="1836780"/>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49" name="TextBox 48"/>
            <p:cNvSpPr txBox="1"/>
            <p:nvPr/>
          </p:nvSpPr>
          <p:spPr>
            <a:xfrm>
              <a:off x="3486015" y="1260901"/>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0" name="TextBox 49"/>
            <p:cNvSpPr txBox="1"/>
            <p:nvPr/>
          </p:nvSpPr>
          <p:spPr>
            <a:xfrm>
              <a:off x="4030581" y="1155617"/>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1" name="TextBox 50"/>
            <p:cNvSpPr txBox="1"/>
            <p:nvPr/>
          </p:nvSpPr>
          <p:spPr>
            <a:xfrm>
              <a:off x="4675875" y="1608713"/>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2" name="TextBox 51"/>
            <p:cNvSpPr txBox="1"/>
            <p:nvPr/>
          </p:nvSpPr>
          <p:spPr>
            <a:xfrm>
              <a:off x="4656083" y="1334408"/>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3" name="TextBox 52"/>
            <p:cNvSpPr txBox="1"/>
            <p:nvPr/>
          </p:nvSpPr>
          <p:spPr>
            <a:xfrm>
              <a:off x="4438249" y="912904"/>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4" name="TextBox 53"/>
            <p:cNvSpPr txBox="1"/>
            <p:nvPr/>
          </p:nvSpPr>
          <p:spPr>
            <a:xfrm>
              <a:off x="4533707" y="1784912"/>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5" name="TextBox 54"/>
            <p:cNvSpPr txBox="1"/>
            <p:nvPr/>
          </p:nvSpPr>
          <p:spPr>
            <a:xfrm>
              <a:off x="3931691" y="1694558"/>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6" name="TextBox 55"/>
            <p:cNvSpPr txBox="1"/>
            <p:nvPr/>
          </p:nvSpPr>
          <p:spPr>
            <a:xfrm>
              <a:off x="4188221" y="2040551"/>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7" name="TextBox 56"/>
            <p:cNvSpPr txBox="1"/>
            <p:nvPr/>
          </p:nvSpPr>
          <p:spPr>
            <a:xfrm>
              <a:off x="3832802" y="1425918"/>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grpSp>
      <p:grpSp>
        <p:nvGrpSpPr>
          <p:cNvPr id="72" name="Group 71"/>
          <p:cNvGrpSpPr/>
          <p:nvPr/>
        </p:nvGrpSpPr>
        <p:grpSpPr>
          <a:xfrm>
            <a:off x="5715000" y="2311494"/>
            <a:ext cx="2184820" cy="1422306"/>
            <a:chOff x="6141785" y="1954236"/>
            <a:chExt cx="2184820" cy="1422306"/>
          </a:xfrm>
        </p:grpSpPr>
        <p:sp>
          <p:nvSpPr>
            <p:cNvPr id="58" name="TextBox 57"/>
            <p:cNvSpPr txBox="1"/>
            <p:nvPr/>
          </p:nvSpPr>
          <p:spPr>
            <a:xfrm>
              <a:off x="6324727" y="2175032"/>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59" name="TextBox 58"/>
            <p:cNvSpPr txBox="1"/>
            <p:nvPr/>
          </p:nvSpPr>
          <p:spPr>
            <a:xfrm>
              <a:off x="6477127" y="2327432"/>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0" name="TextBox 59"/>
            <p:cNvSpPr txBox="1"/>
            <p:nvPr/>
          </p:nvSpPr>
          <p:spPr>
            <a:xfrm>
              <a:off x="7239000" y="2996226"/>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1" name="TextBox 60"/>
            <p:cNvSpPr txBox="1"/>
            <p:nvPr/>
          </p:nvSpPr>
          <p:spPr>
            <a:xfrm>
              <a:off x="7144947" y="2514331"/>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2" name="TextBox 61"/>
            <p:cNvSpPr txBox="1"/>
            <p:nvPr/>
          </p:nvSpPr>
          <p:spPr>
            <a:xfrm>
              <a:off x="6566019" y="1954236"/>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3" name="TextBox 62"/>
            <p:cNvSpPr txBox="1"/>
            <p:nvPr/>
          </p:nvSpPr>
          <p:spPr>
            <a:xfrm>
              <a:off x="6448745" y="2666731"/>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4" name="TextBox 63"/>
            <p:cNvSpPr txBox="1"/>
            <p:nvPr/>
          </p:nvSpPr>
          <p:spPr>
            <a:xfrm>
              <a:off x="6917641" y="2336521"/>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5" name="TextBox 64"/>
            <p:cNvSpPr txBox="1"/>
            <p:nvPr/>
          </p:nvSpPr>
          <p:spPr>
            <a:xfrm>
              <a:off x="6141785" y="2402948"/>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6" name="TextBox 65"/>
            <p:cNvSpPr txBox="1"/>
            <p:nvPr/>
          </p:nvSpPr>
          <p:spPr>
            <a:xfrm>
              <a:off x="6294185" y="2555348"/>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7" name="TextBox 66"/>
            <p:cNvSpPr txBox="1"/>
            <p:nvPr/>
          </p:nvSpPr>
          <p:spPr>
            <a:xfrm>
              <a:off x="6685587" y="3099543"/>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8" name="TextBox 67"/>
            <p:cNvSpPr txBox="1"/>
            <p:nvPr/>
          </p:nvSpPr>
          <p:spPr>
            <a:xfrm>
              <a:off x="6962005" y="2742247"/>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9" name="TextBox 68"/>
            <p:cNvSpPr txBox="1"/>
            <p:nvPr/>
          </p:nvSpPr>
          <p:spPr>
            <a:xfrm>
              <a:off x="6825039" y="2191354"/>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70" name="TextBox 69"/>
            <p:cNvSpPr txBox="1"/>
            <p:nvPr/>
          </p:nvSpPr>
          <p:spPr>
            <a:xfrm>
              <a:off x="6265803" y="2894647"/>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grpSp>
    </p:spTree>
    <p:extLst>
      <p:ext uri="{BB962C8B-B14F-4D97-AF65-F5344CB8AC3E}">
        <p14:creationId xmlns:p14="http://schemas.microsoft.com/office/powerpoint/2010/main" val="28532721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81200" y="2433774"/>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6" name="TextBox 5"/>
          <p:cNvSpPr txBox="1"/>
          <p:nvPr/>
        </p:nvSpPr>
        <p:spPr>
          <a:xfrm>
            <a:off x="1715310" y="2586174"/>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7" name="TextBox 6"/>
          <p:cNvSpPr txBox="1"/>
          <p:nvPr/>
        </p:nvSpPr>
        <p:spPr>
          <a:xfrm>
            <a:off x="2327987" y="2710773"/>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8" name="TextBox 7"/>
          <p:cNvSpPr txBox="1"/>
          <p:nvPr/>
        </p:nvSpPr>
        <p:spPr>
          <a:xfrm>
            <a:off x="2438400" y="2890974"/>
            <a:ext cx="609269" cy="276999"/>
          </a:xfrm>
          <a:prstGeom prst="rect">
            <a:avLst/>
          </a:prstGeom>
          <a:noFill/>
        </p:spPr>
        <p:txBody>
          <a:bodyPr wrap="none" rtlCol="0">
            <a:spAutoFit/>
          </a:bodyPr>
          <a:lstStyle/>
          <a:p>
            <a:r>
              <a:rPr lang="en-US" sz="1200" smtClean="0">
                <a:solidFill>
                  <a:srgbClr val="FF0000"/>
                </a:solidFill>
              </a:rPr>
              <a:t>MATH</a:t>
            </a:r>
            <a:endParaRPr lang="en-US" sz="1200" dirty="0">
              <a:solidFill>
                <a:srgbClr val="FF0000"/>
              </a:solidFill>
            </a:endParaRPr>
          </a:p>
        </p:txBody>
      </p:sp>
      <p:sp>
        <p:nvSpPr>
          <p:cNvPr id="9" name="TextBox 8"/>
          <p:cNvSpPr txBox="1"/>
          <p:nvPr/>
        </p:nvSpPr>
        <p:spPr>
          <a:xfrm>
            <a:off x="1820777" y="2893287"/>
            <a:ext cx="609269" cy="276999"/>
          </a:xfrm>
          <a:prstGeom prst="rect">
            <a:avLst/>
          </a:prstGeom>
          <a:noFill/>
        </p:spPr>
        <p:txBody>
          <a:bodyPr wrap="none" rtlCol="0">
            <a:spAutoFit/>
          </a:bodyPr>
          <a:lstStyle/>
          <a:p>
            <a:r>
              <a:rPr lang="en-US" sz="1200" smtClean="0">
                <a:solidFill>
                  <a:srgbClr val="FF0000"/>
                </a:solidFill>
              </a:rPr>
              <a:t>MATH</a:t>
            </a:r>
            <a:endParaRPr lang="en-US" sz="1200" dirty="0">
              <a:solidFill>
                <a:srgbClr val="FF0000"/>
              </a:solidFill>
            </a:endParaRPr>
          </a:p>
        </p:txBody>
      </p:sp>
      <p:sp>
        <p:nvSpPr>
          <p:cNvPr id="10" name="TextBox 9"/>
          <p:cNvSpPr txBox="1"/>
          <p:nvPr/>
        </p:nvSpPr>
        <p:spPr>
          <a:xfrm>
            <a:off x="2383193" y="2544472"/>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11" name="TextBox 10"/>
          <p:cNvSpPr txBox="1"/>
          <p:nvPr/>
        </p:nvSpPr>
        <p:spPr>
          <a:xfrm>
            <a:off x="2235824" y="3170976"/>
            <a:ext cx="609269" cy="276999"/>
          </a:xfrm>
          <a:prstGeom prst="rect">
            <a:avLst/>
          </a:prstGeom>
          <a:noFill/>
        </p:spPr>
        <p:txBody>
          <a:bodyPr wrap="none" rtlCol="0">
            <a:spAutoFit/>
          </a:bodyPr>
          <a:lstStyle/>
          <a:p>
            <a:r>
              <a:rPr lang="en-US" sz="1200" smtClean="0">
                <a:solidFill>
                  <a:srgbClr val="FF0000"/>
                </a:solidFill>
              </a:rPr>
              <a:t>MATH</a:t>
            </a:r>
            <a:endParaRPr lang="en-US" sz="1200" dirty="0">
              <a:solidFill>
                <a:srgbClr val="FF0000"/>
              </a:solidFill>
            </a:endParaRPr>
          </a:p>
        </p:txBody>
      </p:sp>
      <p:sp>
        <p:nvSpPr>
          <p:cNvPr id="12" name="TextBox 11"/>
          <p:cNvSpPr txBox="1"/>
          <p:nvPr/>
        </p:nvSpPr>
        <p:spPr>
          <a:xfrm>
            <a:off x="1402321" y="2796489"/>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13" name="TextBox 12"/>
          <p:cNvSpPr txBox="1"/>
          <p:nvPr/>
        </p:nvSpPr>
        <p:spPr>
          <a:xfrm>
            <a:off x="2393774" y="3073488"/>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14" name="TextBox 13"/>
          <p:cNvSpPr txBox="1"/>
          <p:nvPr/>
        </p:nvSpPr>
        <p:spPr>
          <a:xfrm>
            <a:off x="1662827" y="3075801"/>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15" name="TextBox 14"/>
          <p:cNvSpPr txBox="1"/>
          <p:nvPr/>
        </p:nvSpPr>
        <p:spPr>
          <a:xfrm>
            <a:off x="1863450" y="2740916"/>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16" name="TextBox 15"/>
          <p:cNvSpPr txBox="1"/>
          <p:nvPr/>
        </p:nvSpPr>
        <p:spPr>
          <a:xfrm>
            <a:off x="2017956" y="2619979"/>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17" name="TextBox 16"/>
          <p:cNvSpPr txBox="1"/>
          <p:nvPr/>
        </p:nvSpPr>
        <p:spPr>
          <a:xfrm>
            <a:off x="1973177" y="3045687"/>
            <a:ext cx="609269" cy="276999"/>
          </a:xfrm>
          <a:prstGeom prst="rect">
            <a:avLst/>
          </a:prstGeom>
          <a:noFill/>
        </p:spPr>
        <p:txBody>
          <a:bodyPr wrap="none" rtlCol="0">
            <a:spAutoFit/>
          </a:bodyPr>
          <a:lstStyle/>
          <a:p>
            <a:r>
              <a:rPr lang="en-US" sz="1200" smtClean="0">
                <a:solidFill>
                  <a:srgbClr val="FF0000"/>
                </a:solidFill>
              </a:rPr>
              <a:t>MATH</a:t>
            </a:r>
            <a:endParaRPr lang="en-US" sz="1200" dirty="0">
              <a:solidFill>
                <a:srgbClr val="FF0000"/>
              </a:solidFill>
            </a:endParaRPr>
          </a:p>
        </p:txBody>
      </p:sp>
      <p:sp>
        <p:nvSpPr>
          <p:cNvPr id="18" name="TextBox 17"/>
          <p:cNvSpPr txBox="1"/>
          <p:nvPr/>
        </p:nvSpPr>
        <p:spPr>
          <a:xfrm>
            <a:off x="1554721" y="2948889"/>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19" name="TextBox 18"/>
          <p:cNvSpPr txBox="1"/>
          <p:nvPr/>
        </p:nvSpPr>
        <p:spPr>
          <a:xfrm>
            <a:off x="1815227" y="3228201"/>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20" name="TextBox 19"/>
          <p:cNvSpPr txBox="1"/>
          <p:nvPr/>
        </p:nvSpPr>
        <p:spPr>
          <a:xfrm>
            <a:off x="2367125" y="3423925"/>
            <a:ext cx="609269" cy="276999"/>
          </a:xfrm>
          <a:prstGeom prst="rect">
            <a:avLst/>
          </a:prstGeom>
          <a:noFill/>
        </p:spPr>
        <p:txBody>
          <a:bodyPr wrap="none" rtlCol="0">
            <a:spAutoFit/>
          </a:bodyPr>
          <a:lstStyle/>
          <a:p>
            <a:r>
              <a:rPr lang="en-US" sz="1200" dirty="0" smtClean="0">
                <a:solidFill>
                  <a:srgbClr val="FF0000"/>
                </a:solidFill>
              </a:rPr>
              <a:t>MATH</a:t>
            </a:r>
            <a:endParaRPr lang="en-US" sz="1200" dirty="0">
              <a:solidFill>
                <a:srgbClr val="FF0000"/>
              </a:solidFill>
            </a:endParaRPr>
          </a:p>
        </p:txBody>
      </p:sp>
      <p:sp>
        <p:nvSpPr>
          <p:cNvPr id="26" name="TextBox 25"/>
          <p:cNvSpPr txBox="1"/>
          <p:nvPr/>
        </p:nvSpPr>
        <p:spPr>
          <a:xfrm>
            <a:off x="3657600" y="4034679"/>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27" name="TextBox 26"/>
          <p:cNvSpPr txBox="1"/>
          <p:nvPr/>
        </p:nvSpPr>
        <p:spPr>
          <a:xfrm>
            <a:off x="3810000" y="4187079"/>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28" name="TextBox 27"/>
          <p:cNvSpPr txBox="1"/>
          <p:nvPr/>
        </p:nvSpPr>
        <p:spPr>
          <a:xfrm>
            <a:off x="3962400" y="4339479"/>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29" name="TextBox 28"/>
          <p:cNvSpPr txBox="1"/>
          <p:nvPr/>
        </p:nvSpPr>
        <p:spPr>
          <a:xfrm>
            <a:off x="3484123" y="4450176"/>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0" name="TextBox 29"/>
          <p:cNvSpPr txBox="1"/>
          <p:nvPr/>
        </p:nvSpPr>
        <p:spPr>
          <a:xfrm>
            <a:off x="4507403" y="4090027"/>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1" name="TextBox 30"/>
          <p:cNvSpPr txBox="1"/>
          <p:nvPr/>
        </p:nvSpPr>
        <p:spPr>
          <a:xfrm>
            <a:off x="4239765" y="4672080"/>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2" name="TextBox 31"/>
          <p:cNvSpPr txBox="1"/>
          <p:nvPr/>
        </p:nvSpPr>
        <p:spPr>
          <a:xfrm>
            <a:off x="3509936" y="4703802"/>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3" name="TextBox 32"/>
          <p:cNvSpPr txBox="1"/>
          <p:nvPr/>
        </p:nvSpPr>
        <p:spPr>
          <a:xfrm>
            <a:off x="3198651" y="4173178"/>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4" name="TextBox 33"/>
          <p:cNvSpPr txBox="1"/>
          <p:nvPr/>
        </p:nvSpPr>
        <p:spPr>
          <a:xfrm>
            <a:off x="4261224" y="4311678"/>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5" name="TextBox 34"/>
          <p:cNvSpPr txBox="1"/>
          <p:nvPr/>
        </p:nvSpPr>
        <p:spPr>
          <a:xfrm>
            <a:off x="4413624" y="4464078"/>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6" name="TextBox 35"/>
          <p:cNvSpPr txBox="1"/>
          <p:nvPr/>
        </p:nvSpPr>
        <p:spPr>
          <a:xfrm>
            <a:off x="4566024" y="4616478"/>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7" name="TextBox 36"/>
          <p:cNvSpPr txBox="1"/>
          <p:nvPr/>
        </p:nvSpPr>
        <p:spPr>
          <a:xfrm>
            <a:off x="4087747" y="4727175"/>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8" name="TextBox 37"/>
          <p:cNvSpPr txBox="1"/>
          <p:nvPr/>
        </p:nvSpPr>
        <p:spPr>
          <a:xfrm>
            <a:off x="4935962" y="4297778"/>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39" name="TextBox 38"/>
          <p:cNvSpPr txBox="1"/>
          <p:nvPr/>
        </p:nvSpPr>
        <p:spPr>
          <a:xfrm>
            <a:off x="4226317" y="3868379"/>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40" name="TextBox 39"/>
          <p:cNvSpPr txBox="1"/>
          <p:nvPr/>
        </p:nvSpPr>
        <p:spPr>
          <a:xfrm>
            <a:off x="4113560" y="4980801"/>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41" name="TextBox 40"/>
          <p:cNvSpPr txBox="1"/>
          <p:nvPr/>
        </p:nvSpPr>
        <p:spPr>
          <a:xfrm>
            <a:off x="3802275" y="4450177"/>
            <a:ext cx="859531" cy="276999"/>
          </a:xfrm>
          <a:prstGeom prst="rect">
            <a:avLst/>
          </a:prstGeom>
          <a:noFill/>
        </p:spPr>
        <p:txBody>
          <a:bodyPr wrap="none" rtlCol="0">
            <a:spAutoFit/>
          </a:bodyPr>
          <a:lstStyle/>
          <a:p>
            <a:r>
              <a:rPr lang="en-US" sz="1200" dirty="0" smtClean="0">
                <a:solidFill>
                  <a:srgbClr val="0070C0"/>
                </a:solidFill>
              </a:rPr>
              <a:t>PHYSICS</a:t>
            </a:r>
            <a:endParaRPr lang="en-US" sz="1200" dirty="0">
              <a:solidFill>
                <a:srgbClr val="0070C0"/>
              </a:solidFill>
            </a:endParaRPr>
          </a:p>
        </p:txBody>
      </p:sp>
      <p:sp>
        <p:nvSpPr>
          <p:cNvPr id="42" name="TextBox 41"/>
          <p:cNvSpPr txBox="1"/>
          <p:nvPr/>
        </p:nvSpPr>
        <p:spPr>
          <a:xfrm>
            <a:off x="3550579" y="1263850"/>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43" name="TextBox 42"/>
          <p:cNvSpPr txBox="1"/>
          <p:nvPr/>
        </p:nvSpPr>
        <p:spPr>
          <a:xfrm>
            <a:off x="4195873" y="1716946"/>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44" name="TextBox 43"/>
          <p:cNvSpPr txBox="1"/>
          <p:nvPr/>
        </p:nvSpPr>
        <p:spPr>
          <a:xfrm>
            <a:off x="3855379" y="1568650"/>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45" name="TextBox 44"/>
          <p:cNvSpPr txBox="1"/>
          <p:nvPr/>
        </p:nvSpPr>
        <p:spPr>
          <a:xfrm>
            <a:off x="4280409" y="1428529"/>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46" name="TextBox 45"/>
          <p:cNvSpPr txBox="1"/>
          <p:nvPr/>
        </p:nvSpPr>
        <p:spPr>
          <a:xfrm>
            <a:off x="4160179" y="1873450"/>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47" name="TextBox 46"/>
          <p:cNvSpPr txBox="1"/>
          <p:nvPr/>
        </p:nvSpPr>
        <p:spPr>
          <a:xfrm>
            <a:off x="3451689" y="1802791"/>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48" name="TextBox 47"/>
          <p:cNvSpPr txBox="1"/>
          <p:nvPr/>
        </p:nvSpPr>
        <p:spPr>
          <a:xfrm>
            <a:off x="3603045" y="2110030"/>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49" name="TextBox 48"/>
          <p:cNvSpPr txBox="1"/>
          <p:nvPr/>
        </p:nvSpPr>
        <p:spPr>
          <a:xfrm>
            <a:off x="3352800" y="1534151"/>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0" name="TextBox 49"/>
          <p:cNvSpPr txBox="1"/>
          <p:nvPr/>
        </p:nvSpPr>
        <p:spPr>
          <a:xfrm>
            <a:off x="3897366" y="1428867"/>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1" name="TextBox 50"/>
          <p:cNvSpPr txBox="1"/>
          <p:nvPr/>
        </p:nvSpPr>
        <p:spPr>
          <a:xfrm>
            <a:off x="4542660" y="1881963"/>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2" name="TextBox 51"/>
          <p:cNvSpPr txBox="1"/>
          <p:nvPr/>
        </p:nvSpPr>
        <p:spPr>
          <a:xfrm>
            <a:off x="4522868" y="1607658"/>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3" name="TextBox 52"/>
          <p:cNvSpPr txBox="1"/>
          <p:nvPr/>
        </p:nvSpPr>
        <p:spPr>
          <a:xfrm>
            <a:off x="4305034" y="1186154"/>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4" name="TextBox 53"/>
          <p:cNvSpPr txBox="1"/>
          <p:nvPr/>
        </p:nvSpPr>
        <p:spPr>
          <a:xfrm>
            <a:off x="4400492" y="2058162"/>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5" name="TextBox 54"/>
          <p:cNvSpPr txBox="1"/>
          <p:nvPr/>
        </p:nvSpPr>
        <p:spPr>
          <a:xfrm>
            <a:off x="3798476" y="1967808"/>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6" name="TextBox 55"/>
          <p:cNvSpPr txBox="1"/>
          <p:nvPr/>
        </p:nvSpPr>
        <p:spPr>
          <a:xfrm>
            <a:off x="4055006" y="2313801"/>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7" name="TextBox 56"/>
          <p:cNvSpPr txBox="1"/>
          <p:nvPr/>
        </p:nvSpPr>
        <p:spPr>
          <a:xfrm>
            <a:off x="3699587" y="1699168"/>
            <a:ext cx="878767" cy="276999"/>
          </a:xfrm>
          <a:prstGeom prst="rect">
            <a:avLst/>
          </a:prstGeom>
          <a:noFill/>
        </p:spPr>
        <p:txBody>
          <a:bodyPr wrap="none" rtlCol="0">
            <a:spAutoFit/>
          </a:bodyPr>
          <a:lstStyle/>
          <a:p>
            <a:r>
              <a:rPr lang="en-US" sz="1200" dirty="0" smtClean="0">
                <a:solidFill>
                  <a:srgbClr val="00B050"/>
                </a:solidFill>
              </a:rPr>
              <a:t>BIOLOGY</a:t>
            </a:r>
            <a:endParaRPr lang="en-US" sz="1200" dirty="0">
              <a:solidFill>
                <a:srgbClr val="00B050"/>
              </a:solidFill>
            </a:endParaRPr>
          </a:p>
        </p:txBody>
      </p:sp>
      <p:sp>
        <p:nvSpPr>
          <p:cNvPr id="58" name="TextBox 57"/>
          <p:cNvSpPr txBox="1"/>
          <p:nvPr/>
        </p:nvSpPr>
        <p:spPr>
          <a:xfrm>
            <a:off x="5897942" y="2532290"/>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59" name="TextBox 58"/>
          <p:cNvSpPr txBox="1"/>
          <p:nvPr/>
        </p:nvSpPr>
        <p:spPr>
          <a:xfrm>
            <a:off x="6050342" y="2684690"/>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0" name="TextBox 59"/>
          <p:cNvSpPr txBox="1"/>
          <p:nvPr/>
        </p:nvSpPr>
        <p:spPr>
          <a:xfrm>
            <a:off x="6812215" y="3353484"/>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1" name="TextBox 60"/>
          <p:cNvSpPr txBox="1"/>
          <p:nvPr/>
        </p:nvSpPr>
        <p:spPr>
          <a:xfrm>
            <a:off x="6718162" y="2871589"/>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2" name="TextBox 61"/>
          <p:cNvSpPr txBox="1"/>
          <p:nvPr/>
        </p:nvSpPr>
        <p:spPr>
          <a:xfrm>
            <a:off x="6139234" y="2311494"/>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3" name="TextBox 62"/>
          <p:cNvSpPr txBox="1"/>
          <p:nvPr/>
        </p:nvSpPr>
        <p:spPr>
          <a:xfrm>
            <a:off x="6021960" y="3023989"/>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4" name="TextBox 63"/>
          <p:cNvSpPr txBox="1"/>
          <p:nvPr/>
        </p:nvSpPr>
        <p:spPr>
          <a:xfrm>
            <a:off x="6490856" y="2693779"/>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5" name="TextBox 64"/>
          <p:cNvSpPr txBox="1"/>
          <p:nvPr/>
        </p:nvSpPr>
        <p:spPr>
          <a:xfrm>
            <a:off x="5715000" y="2760206"/>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6" name="TextBox 65"/>
          <p:cNvSpPr txBox="1"/>
          <p:nvPr/>
        </p:nvSpPr>
        <p:spPr>
          <a:xfrm>
            <a:off x="5867400" y="2912606"/>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7" name="TextBox 66"/>
          <p:cNvSpPr txBox="1"/>
          <p:nvPr/>
        </p:nvSpPr>
        <p:spPr>
          <a:xfrm>
            <a:off x="6258802" y="3456801"/>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8" name="TextBox 67"/>
          <p:cNvSpPr txBox="1"/>
          <p:nvPr/>
        </p:nvSpPr>
        <p:spPr>
          <a:xfrm>
            <a:off x="6535220" y="3099505"/>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69" name="TextBox 68"/>
          <p:cNvSpPr txBox="1"/>
          <p:nvPr/>
        </p:nvSpPr>
        <p:spPr>
          <a:xfrm>
            <a:off x="6398254" y="2548612"/>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sp>
        <p:nvSpPr>
          <p:cNvPr id="70" name="TextBox 69"/>
          <p:cNvSpPr txBox="1"/>
          <p:nvPr/>
        </p:nvSpPr>
        <p:spPr>
          <a:xfrm>
            <a:off x="5839018" y="3251905"/>
            <a:ext cx="1087605" cy="276999"/>
          </a:xfrm>
          <a:prstGeom prst="rect">
            <a:avLst/>
          </a:prstGeom>
          <a:noFill/>
        </p:spPr>
        <p:txBody>
          <a:bodyPr wrap="none" rtlCol="0">
            <a:spAutoFit/>
          </a:bodyPr>
          <a:lstStyle/>
          <a:p>
            <a:r>
              <a:rPr lang="en-US" sz="1200" dirty="0" smtClean="0">
                <a:solidFill>
                  <a:srgbClr val="FFC000"/>
                </a:solidFill>
              </a:rPr>
              <a:t>CHEMISTRY</a:t>
            </a:r>
            <a:endParaRPr lang="en-US" sz="1200" dirty="0">
              <a:solidFill>
                <a:srgbClr val="FFC000"/>
              </a:solidFill>
            </a:endParaRPr>
          </a:p>
        </p:txBody>
      </p:sp>
      <p:grpSp>
        <p:nvGrpSpPr>
          <p:cNvPr id="22" name="Group 21"/>
          <p:cNvGrpSpPr/>
          <p:nvPr/>
        </p:nvGrpSpPr>
        <p:grpSpPr>
          <a:xfrm>
            <a:off x="3112238" y="2355505"/>
            <a:ext cx="5422162" cy="2839490"/>
            <a:chOff x="3112238" y="2355505"/>
            <a:chExt cx="5422162" cy="2839490"/>
          </a:xfrm>
        </p:grpSpPr>
        <p:sp>
          <p:nvSpPr>
            <p:cNvPr id="2" name="Oval 1"/>
            <p:cNvSpPr/>
            <p:nvPr/>
          </p:nvSpPr>
          <p:spPr>
            <a:xfrm>
              <a:off x="3112238" y="2355505"/>
              <a:ext cx="2526562" cy="167545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208122" y="3810000"/>
              <a:ext cx="2326278" cy="1384995"/>
            </a:xfrm>
            <a:prstGeom prst="rect">
              <a:avLst/>
            </a:prstGeom>
            <a:noFill/>
          </p:spPr>
          <p:txBody>
            <a:bodyPr wrap="none" rtlCol="0">
              <a:spAutoFit/>
            </a:bodyPr>
            <a:lstStyle/>
            <a:p>
              <a:r>
                <a:rPr lang="en-US" sz="2800" dirty="0" smtClean="0"/>
                <a:t>Medicine and</a:t>
              </a:r>
              <a:br>
                <a:rPr lang="en-US" sz="2800" dirty="0" smtClean="0"/>
              </a:br>
              <a:r>
                <a:rPr lang="en-US" sz="2800" dirty="0" smtClean="0"/>
                <a:t>Biomedical</a:t>
              </a:r>
              <a:br>
                <a:rPr lang="en-US" sz="2800" dirty="0" smtClean="0"/>
              </a:br>
              <a:r>
                <a:rPr lang="en-US" sz="2800" dirty="0" smtClean="0"/>
                <a:t>Research</a:t>
              </a:r>
              <a:endParaRPr lang="en-US" dirty="0"/>
            </a:p>
          </p:txBody>
        </p:sp>
        <p:cxnSp>
          <p:nvCxnSpPr>
            <p:cNvPr id="21" name="Straight Arrow Connector 20"/>
            <p:cNvCxnSpPr/>
            <p:nvPr/>
          </p:nvCxnSpPr>
          <p:spPr>
            <a:xfrm flipH="1" flipV="1">
              <a:off x="5419579" y="3562424"/>
              <a:ext cx="703379" cy="472255"/>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383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2.5E-6 -4.44444E-6 L 0.10781 0.03102 " pathEditMode="relative" rAng="0" ptsTypes="AA">
                                      <p:cBhvr>
                                        <p:cTn id="6" dur="2000" fill="hold"/>
                                        <p:tgtEl>
                                          <p:spTgt spid="20"/>
                                        </p:tgtEl>
                                        <p:attrNameLst>
                                          <p:attrName>ppt_x</p:attrName>
                                          <p:attrName>ppt_y</p:attrName>
                                        </p:attrNameLst>
                                      </p:cBhvr>
                                      <p:rCtr x="5382" y="1551"/>
                                    </p:animMotion>
                                  </p:childTnLst>
                                </p:cTn>
                              </p:par>
                              <p:par>
                                <p:cTn id="7" presetID="42" presetClass="path" presetSubtype="0" accel="50000" decel="50000" fill="hold" grpId="0" nodeType="withEffect">
                                  <p:stCondLst>
                                    <p:cond delay="0"/>
                                  </p:stCondLst>
                                  <p:childTnLst>
                                    <p:animMotion origin="layout" path="M -3.05556E-6 1.11111E-6 L -0.06805 0.09768 " pathEditMode="relative" rAng="0" ptsTypes="AA">
                                      <p:cBhvr>
                                        <p:cTn id="8" dur="2000" fill="hold"/>
                                        <p:tgtEl>
                                          <p:spTgt spid="56"/>
                                        </p:tgtEl>
                                        <p:attrNameLst>
                                          <p:attrName>ppt_x</p:attrName>
                                          <p:attrName>ppt_y</p:attrName>
                                        </p:attrNameLst>
                                      </p:cBhvr>
                                      <p:rCtr x="-3403" y="4884"/>
                                    </p:animMotion>
                                  </p:childTnLst>
                                </p:cTn>
                              </p:par>
                              <p:par>
                                <p:cTn id="9" presetID="42" presetClass="path" presetSubtype="0" accel="50000" decel="50000" fill="hold" grpId="0" nodeType="withEffect">
                                  <p:stCondLst>
                                    <p:cond delay="0"/>
                                  </p:stCondLst>
                                  <p:childTnLst>
                                    <p:animMotion origin="layout" path="M 5E-6 4.81481E-6 L -0.15 0.11435 " pathEditMode="relative" rAng="0" ptsTypes="AA">
                                      <p:cBhvr>
                                        <p:cTn id="10" dur="2000" fill="hold"/>
                                        <p:tgtEl>
                                          <p:spTgt spid="65"/>
                                        </p:tgtEl>
                                        <p:attrNameLst>
                                          <p:attrName>ppt_x</p:attrName>
                                          <p:attrName>ppt_y</p:attrName>
                                        </p:attrNameLst>
                                      </p:cBhvr>
                                      <p:rCtr x="-7500" y="5718"/>
                                    </p:animMotion>
                                  </p:childTnLst>
                                </p:cTn>
                              </p:par>
                              <p:par>
                                <p:cTn id="11" presetID="42" presetClass="path" presetSubtype="0" accel="50000" decel="50000" fill="hold" grpId="0" nodeType="withEffect">
                                  <p:stCondLst>
                                    <p:cond delay="0"/>
                                  </p:stCondLst>
                                  <p:childTnLst>
                                    <p:animMotion origin="layout" path="M -1.38889E-6 7.40741E-7 L 0.0132 -0.17639 " pathEditMode="relative" rAng="0" ptsTypes="AA">
                                      <p:cBhvr>
                                        <p:cTn id="12" dur="2000" fill="hold"/>
                                        <p:tgtEl>
                                          <p:spTgt spid="39"/>
                                        </p:tgtEl>
                                        <p:attrNameLst>
                                          <p:attrName>ppt_x</p:attrName>
                                          <p:attrName>ppt_y</p:attrName>
                                        </p:attrNameLst>
                                      </p:cBhvr>
                                      <p:rCtr x="660" y="-8819"/>
                                    </p:animMotion>
                                  </p:childTnLst>
                                </p:cTn>
                              </p:par>
                              <p:par>
                                <p:cTn id="13" presetID="42" presetClass="path" presetSubtype="0" accel="50000" decel="50000" fill="hold" grpId="0" nodeType="withEffect">
                                  <p:stCondLst>
                                    <p:cond delay="0"/>
                                  </p:stCondLst>
                                  <p:childTnLst>
                                    <p:animMotion origin="layout" path="M -1.66667E-6 2.96296E-6 L -0.11684 -0.15672 " pathEditMode="relative" rAng="0" ptsTypes="AA">
                                      <p:cBhvr>
                                        <p:cTn id="14" dur="2000" fill="hold"/>
                                        <p:tgtEl>
                                          <p:spTgt spid="27"/>
                                        </p:tgtEl>
                                        <p:attrNameLst>
                                          <p:attrName>ppt_x</p:attrName>
                                          <p:attrName>ppt_y</p:attrName>
                                        </p:attrNameLst>
                                      </p:cBhvr>
                                      <p:rCtr x="-5851" y="-7847"/>
                                    </p:animMotion>
                                  </p:childTnLst>
                                </p:cTn>
                              </p:par>
                              <p:par>
                                <p:cTn id="15" presetID="42" presetClass="path" presetSubtype="0" accel="50000" decel="50000" fill="hold" grpId="0" nodeType="withEffect">
                                  <p:stCondLst>
                                    <p:cond delay="0"/>
                                  </p:stCondLst>
                                  <p:childTnLst>
                                    <p:animMotion origin="layout" path="M 4.44444E-6 7.40741E-7 L 0.11284 -0.10232 " pathEditMode="relative" rAng="0" ptsTypes="AA">
                                      <p:cBhvr>
                                        <p:cTn id="16" dur="2000" fill="hold"/>
                                        <p:tgtEl>
                                          <p:spTgt spid="38"/>
                                        </p:tgtEl>
                                        <p:attrNameLst>
                                          <p:attrName>ppt_x</p:attrName>
                                          <p:attrName>ppt_y</p:attrName>
                                        </p:attrNameLst>
                                      </p:cBhvr>
                                      <p:rCtr x="5642" y="-5116"/>
                                    </p:animMotion>
                                  </p:childTnLst>
                                </p:cTn>
                              </p:par>
                              <p:par>
                                <p:cTn id="17" presetID="42" presetClass="path" presetSubtype="0" accel="50000" decel="50000" fill="hold" grpId="0" nodeType="withEffect">
                                  <p:stCondLst>
                                    <p:cond delay="0"/>
                                  </p:stCondLst>
                                  <p:childTnLst>
                                    <p:animMotion origin="layout" path="M -1.38889E-6 -1.48148E-6 L -0.13576 -0.14954 " pathEditMode="relative" rAng="0" ptsTypes="AA">
                                      <p:cBhvr>
                                        <p:cTn id="18" dur="2000" fill="hold"/>
                                        <p:tgtEl>
                                          <p:spTgt spid="29"/>
                                        </p:tgtEl>
                                        <p:attrNameLst>
                                          <p:attrName>ppt_x</p:attrName>
                                          <p:attrName>ppt_y</p:attrName>
                                        </p:attrNameLst>
                                      </p:cBhvr>
                                      <p:rCtr x="-6788" y="-7477"/>
                                    </p:animMotion>
                                  </p:childTnLst>
                                </p:cTn>
                              </p:par>
                              <p:par>
                                <p:cTn id="19" presetID="42" presetClass="path" presetSubtype="0" accel="50000" decel="50000" fill="hold" grpId="0" nodeType="withEffect">
                                  <p:stCondLst>
                                    <p:cond delay="0"/>
                                  </p:stCondLst>
                                  <p:childTnLst>
                                    <p:animMotion origin="layout" path="M 5E-6 2.22222E-6 L 0.13681 -0.21713 " pathEditMode="relative" rAng="0" ptsTypes="AA">
                                      <p:cBhvr>
                                        <p:cTn id="20" dur="2000" fill="hold"/>
                                        <p:tgtEl>
                                          <p:spTgt spid="40"/>
                                        </p:tgtEl>
                                        <p:attrNameLst>
                                          <p:attrName>ppt_x</p:attrName>
                                          <p:attrName>ppt_y</p:attrName>
                                        </p:attrNameLst>
                                      </p:cBhvr>
                                      <p:rCtr x="6840" y="-10856"/>
                                    </p:animMotion>
                                  </p:childTnLst>
                                </p:cTn>
                              </p:par>
                              <p:par>
                                <p:cTn id="21" presetID="42" presetClass="path" presetSubtype="0" accel="50000" decel="50000" fill="hold" grpId="0" nodeType="withEffect">
                                  <p:stCondLst>
                                    <p:cond delay="0"/>
                                  </p:stCondLst>
                                  <p:childTnLst>
                                    <p:animMotion origin="layout" path="M 0 5.55112E-17 L 0.13906 -0.05764 " pathEditMode="relative" rAng="0" ptsTypes="AA">
                                      <p:cBhvr>
                                        <p:cTn id="22" dur="2000" fill="hold"/>
                                        <p:tgtEl>
                                          <p:spTgt spid="4"/>
                                        </p:tgtEl>
                                        <p:attrNameLst>
                                          <p:attrName>ppt_x</p:attrName>
                                          <p:attrName>ppt_y</p:attrName>
                                        </p:attrNameLst>
                                      </p:cBhvr>
                                      <p:rCtr x="6944" y="-2894"/>
                                    </p:animMotion>
                                  </p:childTnLst>
                                </p:cTn>
                              </p:par>
                              <p:par>
                                <p:cTn id="23" presetID="42" presetClass="path" presetSubtype="0" accel="50000" decel="50000" fill="hold" grpId="0" nodeType="withEffect">
                                  <p:stCondLst>
                                    <p:cond delay="0"/>
                                  </p:stCondLst>
                                  <p:childTnLst>
                                    <p:animMotion origin="layout" path="M 1.38889E-6 -1.48148E-6 L 0.21528 -0.07315 " pathEditMode="relative" rAng="0" ptsTypes="AA">
                                      <p:cBhvr>
                                        <p:cTn id="24" dur="2000" fill="hold"/>
                                        <p:tgtEl>
                                          <p:spTgt spid="18"/>
                                        </p:tgtEl>
                                        <p:attrNameLst>
                                          <p:attrName>ppt_x</p:attrName>
                                          <p:attrName>ppt_y</p:attrName>
                                        </p:attrNameLst>
                                      </p:cBhvr>
                                      <p:rCtr x="10764" y="-3657"/>
                                    </p:animMotion>
                                  </p:childTnLst>
                                </p:cTn>
                              </p:par>
                              <p:par>
                                <p:cTn id="25" presetID="42" presetClass="path" presetSubtype="0" accel="50000" decel="50000" fill="hold" grpId="0" nodeType="withEffect">
                                  <p:stCondLst>
                                    <p:cond delay="0"/>
                                  </p:stCondLst>
                                  <p:childTnLst>
                                    <p:animMotion origin="layout" path="M -1.94444E-6 -1.85185E-6 L 0.08386 0.17246 " pathEditMode="relative" rAng="0" ptsTypes="AA">
                                      <p:cBhvr>
                                        <p:cTn id="26" dur="2000" fill="hold"/>
                                        <p:tgtEl>
                                          <p:spTgt spid="17"/>
                                        </p:tgtEl>
                                        <p:attrNameLst>
                                          <p:attrName>ppt_x</p:attrName>
                                          <p:attrName>ppt_y</p:attrName>
                                        </p:attrNameLst>
                                      </p:cBhvr>
                                      <p:rCtr x="4184" y="8611"/>
                                    </p:animMotion>
                                  </p:childTnLst>
                                </p:cTn>
                              </p:par>
                              <p:par>
                                <p:cTn id="27" presetID="42" presetClass="path" presetSubtype="0" accel="50000" decel="50000" fill="hold" grpId="0" nodeType="withEffect">
                                  <p:stCondLst>
                                    <p:cond delay="0"/>
                                  </p:stCondLst>
                                  <p:childTnLst>
                                    <p:animMotion origin="layout" path="M 5.55112E-17 3.33333E-6 L 0.29288 0.02639 " pathEditMode="relative" rAng="0" ptsTypes="AA">
                                      <p:cBhvr>
                                        <p:cTn id="28" dur="2000" fill="hold"/>
                                        <p:tgtEl>
                                          <p:spTgt spid="8"/>
                                        </p:tgtEl>
                                        <p:attrNameLst>
                                          <p:attrName>ppt_x</p:attrName>
                                          <p:attrName>ppt_y</p:attrName>
                                        </p:attrNameLst>
                                      </p:cBhvr>
                                      <p:rCtr x="14635" y="1319"/>
                                    </p:animMotion>
                                  </p:childTnLst>
                                </p:cTn>
                              </p:par>
                              <p:par>
                                <p:cTn id="29" presetID="42" presetClass="path" presetSubtype="0" accel="50000" decel="50000" fill="hold" grpId="0" nodeType="withEffect">
                                  <p:stCondLst>
                                    <p:cond delay="0"/>
                                  </p:stCondLst>
                                  <p:childTnLst>
                                    <p:animMotion origin="layout" path="M -4.16667E-6 -4.07407E-6 L -4.16667E-6 0.25 " pathEditMode="relative" rAng="0" ptsTypes="AA">
                                      <p:cBhvr>
                                        <p:cTn id="30" dur="2000" fill="hold"/>
                                        <p:tgtEl>
                                          <p:spTgt spid="57"/>
                                        </p:tgtEl>
                                        <p:attrNameLst>
                                          <p:attrName>ppt_x</p:attrName>
                                          <p:attrName>ppt_y</p:attrName>
                                        </p:attrNameLst>
                                      </p:cBhvr>
                                      <p:rCtr x="0" y="12500"/>
                                    </p:animMotion>
                                  </p:childTnLst>
                                </p:cTn>
                              </p:par>
                              <p:par>
                                <p:cTn id="31" presetID="42" presetClass="path" presetSubtype="0" accel="50000" decel="50000" fill="hold" grpId="0" nodeType="withEffect">
                                  <p:stCondLst>
                                    <p:cond delay="0"/>
                                  </p:stCondLst>
                                  <p:childTnLst>
                                    <p:animMotion origin="layout" path="M -1.66667E-6 -4.44444E-6 L 0.02552 0.15741 " pathEditMode="relative" rAng="0" ptsTypes="AA">
                                      <p:cBhvr>
                                        <p:cTn id="32" dur="2000" fill="hold"/>
                                        <p:tgtEl>
                                          <p:spTgt spid="51"/>
                                        </p:tgtEl>
                                        <p:attrNameLst>
                                          <p:attrName>ppt_x</p:attrName>
                                          <p:attrName>ppt_y</p:attrName>
                                        </p:attrNameLst>
                                      </p:cBhvr>
                                      <p:rCtr x="1267" y="7870"/>
                                    </p:animMotion>
                                  </p:childTnLst>
                                </p:cTn>
                              </p:par>
                              <p:par>
                                <p:cTn id="33" presetID="42" presetClass="path" presetSubtype="0" accel="50000" decel="50000" fill="hold" grpId="0" nodeType="withEffect">
                                  <p:stCondLst>
                                    <p:cond delay="0"/>
                                  </p:stCondLst>
                                  <p:childTnLst>
                                    <p:animMotion origin="layout" path="M -2.77778E-7 1.11111E-6 L -2.77778E-7 0.25 " pathEditMode="relative" rAng="0" ptsTypes="AA">
                                      <p:cBhvr>
                                        <p:cTn id="34" dur="2000" fill="hold"/>
                                        <p:tgtEl>
                                          <p:spTgt spid="54"/>
                                        </p:tgtEl>
                                        <p:attrNameLst>
                                          <p:attrName>ppt_x</p:attrName>
                                          <p:attrName>ppt_y</p:attrName>
                                        </p:attrNameLst>
                                      </p:cBhvr>
                                      <p:rCtr x="0" y="12500"/>
                                    </p:animMotion>
                                  </p:childTnLst>
                                </p:cTn>
                              </p:par>
                              <p:par>
                                <p:cTn id="35" presetID="42" presetClass="path" presetSubtype="0" accel="50000" decel="50000" fill="hold" grpId="0" nodeType="withEffect">
                                  <p:stCondLst>
                                    <p:cond delay="0"/>
                                  </p:stCondLst>
                                  <p:childTnLst>
                                    <p:animMotion origin="layout" path="M 0 4.44444E-6 L 0.10799 0.19675 " pathEditMode="relative" rAng="0" ptsTypes="AA">
                                      <p:cBhvr>
                                        <p:cTn id="36" dur="2000" fill="hold"/>
                                        <p:tgtEl>
                                          <p:spTgt spid="53"/>
                                        </p:tgtEl>
                                        <p:attrNameLst>
                                          <p:attrName>ppt_x</p:attrName>
                                          <p:attrName>ppt_y</p:attrName>
                                        </p:attrNameLst>
                                      </p:cBhvr>
                                      <p:rCtr x="5399" y="9838"/>
                                    </p:animMotion>
                                  </p:childTnLst>
                                </p:cTn>
                              </p:par>
                              <p:par>
                                <p:cTn id="37" presetID="42" presetClass="path" presetSubtype="0" accel="50000" decel="50000" fill="hold" grpId="0" nodeType="withEffect">
                                  <p:stCondLst>
                                    <p:cond delay="0"/>
                                  </p:stCondLst>
                                  <p:childTnLst>
                                    <p:animMotion origin="layout" path="M 2.77778E-6 1.11111E-6 L -0.40469 -0.08033 " pathEditMode="relative" rAng="0" ptsTypes="AA">
                                      <p:cBhvr>
                                        <p:cTn id="38" dur="2000" fill="hold"/>
                                        <p:tgtEl>
                                          <p:spTgt spid="61"/>
                                        </p:tgtEl>
                                        <p:attrNameLst>
                                          <p:attrName>ppt_x</p:attrName>
                                          <p:attrName>ppt_y</p:attrName>
                                        </p:attrNameLst>
                                      </p:cBhvr>
                                      <p:rCtr x="-20243" y="-4028"/>
                                    </p:animMotion>
                                  </p:childTnLst>
                                </p:cTn>
                              </p:par>
                              <p:par>
                                <p:cTn id="39" presetID="42" presetClass="path" presetSubtype="0" accel="50000" decel="50000" fill="hold" grpId="0" nodeType="withEffect">
                                  <p:stCondLst>
                                    <p:cond delay="0"/>
                                  </p:stCondLst>
                                  <p:childTnLst>
                                    <p:animMotion origin="layout" path="M 8.33333E-7 4.07407E-6 L -0.43854 0.16226 " pathEditMode="relative" rAng="0" ptsTypes="AA">
                                      <p:cBhvr>
                                        <p:cTn id="40" dur="2000" fill="hold"/>
                                        <p:tgtEl>
                                          <p:spTgt spid="62"/>
                                        </p:tgtEl>
                                        <p:attrNameLst>
                                          <p:attrName>ppt_x</p:attrName>
                                          <p:attrName>ppt_y</p:attrName>
                                        </p:attrNameLst>
                                      </p:cBhvr>
                                      <p:rCtr x="-21927" y="8102"/>
                                    </p:animMotion>
                                  </p:childTnLst>
                                </p:cTn>
                              </p:par>
                              <p:par>
                                <p:cTn id="41" presetID="42" presetClass="path" presetSubtype="0" accel="50000" decel="50000" fill="hold" grpId="0" nodeType="withEffect">
                                  <p:stCondLst>
                                    <p:cond delay="0"/>
                                  </p:stCondLst>
                                  <p:childTnLst>
                                    <p:animMotion origin="layout" path="M -2.77778E-7 2.22222E-6 L -0.38264 0.0669 " pathEditMode="relative" rAng="0" ptsTypes="AA">
                                      <p:cBhvr>
                                        <p:cTn id="42" dur="2000" fill="hold"/>
                                        <p:tgtEl>
                                          <p:spTgt spid="60"/>
                                        </p:tgtEl>
                                        <p:attrNameLst>
                                          <p:attrName>ppt_x</p:attrName>
                                          <p:attrName>ppt_y</p:attrName>
                                        </p:attrNameLst>
                                      </p:cBhvr>
                                      <p:rCtr x="-19132" y="3333"/>
                                    </p:animMotion>
                                  </p:childTnLst>
                                </p:cTn>
                              </p:par>
                              <p:par>
                                <p:cTn id="43" presetID="42" presetClass="path" presetSubtype="0" accel="50000" decel="50000" fill="hold" grpId="0" nodeType="withEffect">
                                  <p:stCondLst>
                                    <p:cond delay="0"/>
                                  </p:stCondLst>
                                  <p:childTnLst>
                                    <p:animMotion origin="layout" path="M 3.33333E-6 -2.96296E-6 L -0.11094 0.06227 " pathEditMode="relative" rAng="0" ptsTypes="AA">
                                      <p:cBhvr>
                                        <p:cTn id="44" dur="2000" fill="hold"/>
                                        <p:tgtEl>
                                          <p:spTgt spid="70"/>
                                        </p:tgtEl>
                                        <p:attrNameLst>
                                          <p:attrName>ppt_x</p:attrName>
                                          <p:attrName>ppt_y</p:attrName>
                                        </p:attrNameLst>
                                      </p:cBhvr>
                                      <p:rCtr x="-5556" y="3102"/>
                                    </p:animMotion>
                                  </p:childTnLst>
                                </p:cTn>
                              </p:par>
                              <p:par>
                                <p:cTn id="45" presetID="42" presetClass="path" presetSubtype="0" accel="50000" decel="50000" fill="hold" grpId="0" nodeType="withEffect">
                                  <p:stCondLst>
                                    <p:cond delay="0"/>
                                  </p:stCondLst>
                                  <p:childTnLst>
                                    <p:animMotion origin="layout" path="M 8.33333E-7 1.48148E-6 L 0.15608 -0.31829 " pathEditMode="relative" rAng="0" ptsTypes="AA">
                                      <p:cBhvr>
                                        <p:cTn id="46" dur="2000" fill="hold"/>
                                        <p:tgtEl>
                                          <p:spTgt spid="32"/>
                                        </p:tgtEl>
                                        <p:attrNameLst>
                                          <p:attrName>ppt_x</p:attrName>
                                          <p:attrName>ppt_y</p:attrName>
                                        </p:attrNameLst>
                                      </p:cBhvr>
                                      <p:rCtr x="7795" y="-15926"/>
                                    </p:animMotion>
                                  </p:childTnLst>
                                </p:cTn>
                              </p:par>
                              <p:par>
                                <p:cTn id="47" presetID="42" presetClass="path" presetSubtype="0" accel="50000" decel="50000" fill="hold" grpId="0" nodeType="withEffect">
                                  <p:stCondLst>
                                    <p:cond delay="0"/>
                                  </p:stCondLst>
                                  <p:childTnLst>
                                    <p:animMotion origin="layout" path="M -5.55556E-7 4.81481E-6 L -0.13385 -0.19885 " pathEditMode="relative" rAng="0" ptsTypes="AA">
                                      <p:cBhvr>
                                        <p:cTn id="48" dur="2000" fill="hold"/>
                                        <p:tgtEl>
                                          <p:spTgt spid="30"/>
                                        </p:tgtEl>
                                        <p:attrNameLst>
                                          <p:attrName>ppt_x</p:attrName>
                                          <p:attrName>ppt_y</p:attrName>
                                        </p:attrNameLst>
                                      </p:cBhvr>
                                      <p:rCtr x="-6701" y="-9954"/>
                                    </p:animMotion>
                                  </p:childTnLst>
                                </p:cTn>
                              </p:par>
                              <p:par>
                                <p:cTn id="49" presetID="42" presetClass="path" presetSubtype="0" accel="50000" decel="50000" fill="hold" grpId="0" nodeType="withEffect">
                                  <p:stCondLst>
                                    <p:cond delay="0"/>
                                  </p:stCondLst>
                                  <p:childTnLst>
                                    <p:animMotion origin="layout" path="M -4.16667E-6 2.96296E-6 L -0.27586 -0.11181 " pathEditMode="relative" rAng="0" ptsTypes="AA">
                                      <p:cBhvr>
                                        <p:cTn id="50" dur="2000" fill="hold"/>
                                        <p:tgtEl>
                                          <p:spTgt spid="36"/>
                                        </p:tgtEl>
                                        <p:attrNameLst>
                                          <p:attrName>ppt_x</p:attrName>
                                          <p:attrName>ppt_y</p:attrName>
                                        </p:attrNameLst>
                                      </p:cBhvr>
                                      <p:rCtr x="-13802" y="-5602"/>
                                    </p:animMotion>
                                  </p:childTnLst>
                                </p:cTn>
                              </p:par>
                              <p:par>
                                <p:cTn id="51" presetID="42" presetClass="path" presetSubtype="0" accel="50000" decel="50000" fill="hold" grpId="0" nodeType="withEffect">
                                  <p:stCondLst>
                                    <p:cond delay="0"/>
                                  </p:stCondLst>
                                  <p:childTnLst>
                                    <p:animMotion origin="layout" path="M -3.33333E-6 -2.22222E-6 L 0.39271 0.0581 " pathEditMode="relative" rAng="0" ptsTypes="AA">
                                      <p:cBhvr>
                                        <p:cTn id="52" dur="2000" fill="hold"/>
                                        <p:tgtEl>
                                          <p:spTgt spid="6"/>
                                        </p:tgtEl>
                                        <p:attrNameLst>
                                          <p:attrName>ppt_x</p:attrName>
                                          <p:attrName>ppt_y</p:attrName>
                                        </p:attrNameLst>
                                      </p:cBhvr>
                                      <p:rCtr x="19635" y="2894"/>
                                    </p:animMotion>
                                  </p:childTnLst>
                                </p:cTn>
                              </p:par>
                              <p:par>
                                <p:cTn id="53" presetID="42" presetClass="path" presetSubtype="0" accel="50000" decel="50000" fill="hold" grpId="0" nodeType="withEffect">
                                  <p:stCondLst>
                                    <p:cond delay="0"/>
                                  </p:stCondLst>
                                  <p:childTnLst>
                                    <p:animMotion origin="layout" path="M -3.61111E-6 -3.7037E-6 L 0.19757 -0.03356 " pathEditMode="relative" rAng="0" ptsTypes="AA">
                                      <p:cBhvr>
                                        <p:cTn id="54" dur="2000" fill="hold"/>
                                        <p:tgtEl>
                                          <p:spTgt spid="10"/>
                                        </p:tgtEl>
                                        <p:attrNameLst>
                                          <p:attrName>ppt_x</p:attrName>
                                          <p:attrName>ppt_y</p:attrName>
                                        </p:attrNameLst>
                                      </p:cBhvr>
                                      <p:rCtr x="9878" y="-1690"/>
                                    </p:animMotion>
                                  </p:childTnLst>
                                </p:cTn>
                              </p:par>
                              <p:par>
                                <p:cTn id="55" presetID="42" presetClass="path" presetSubtype="0" accel="50000" decel="50000" fill="hold" grpId="0" nodeType="withEffect">
                                  <p:stCondLst>
                                    <p:cond delay="0"/>
                                  </p:stCondLst>
                                  <p:childTnLst>
                                    <p:animMotion origin="layout" path="M 4.44444E-6 -2.22222E-6 L 4.44444E-6 0.25 " pathEditMode="relative" rAng="0" ptsTypes="AA">
                                      <p:cBhvr>
                                        <p:cTn id="56" dur="2000" fill="hold"/>
                                        <p:tgtEl>
                                          <p:spTgt spid="50"/>
                                        </p:tgtEl>
                                        <p:attrNameLst>
                                          <p:attrName>ppt_x</p:attrName>
                                          <p:attrName>ppt_y</p:attrName>
                                        </p:attrNameLst>
                                      </p:cBhvr>
                                      <p:rCtr x="0" y="12500"/>
                                    </p:animMotion>
                                  </p:childTnLst>
                                </p:cTn>
                              </p:par>
                              <p:par>
                                <p:cTn id="57" presetID="42" presetClass="path" presetSubtype="0" accel="50000" decel="50000" fill="hold" grpId="0" nodeType="withEffect">
                                  <p:stCondLst>
                                    <p:cond delay="0"/>
                                  </p:stCondLst>
                                  <p:childTnLst>
                                    <p:animMotion origin="layout" path="M -4.72222E-6 1.85185E-6 L -4.72222E-6 0.25 " pathEditMode="relative" rAng="0" ptsTypes="AA">
                                      <p:cBhvr>
                                        <p:cTn id="58" dur="2000" fill="hold"/>
                                        <p:tgtEl>
                                          <p:spTgt spid="42"/>
                                        </p:tgtEl>
                                        <p:attrNameLst>
                                          <p:attrName>ppt_x</p:attrName>
                                          <p:attrName>ppt_y</p:attrName>
                                        </p:attrNameLst>
                                      </p:cBhvr>
                                      <p:rCtr x="0" y="12500"/>
                                    </p:animMotion>
                                  </p:childTnLst>
                                </p:cTn>
                              </p:par>
                              <p:par>
                                <p:cTn id="59" presetID="42" presetClass="path" presetSubtype="0" accel="50000" decel="50000" fill="hold" grpId="0" nodeType="withEffect">
                                  <p:stCondLst>
                                    <p:cond delay="0"/>
                                  </p:stCondLst>
                                  <p:childTnLst>
                                    <p:animMotion origin="layout" path="M 1.66667E-6 3.7037E-7 L -0.16823 0.18218 " pathEditMode="relative" rAng="0" ptsTypes="AA">
                                      <p:cBhvr>
                                        <p:cTn id="60" dur="2000" fill="hold"/>
                                        <p:tgtEl>
                                          <p:spTgt spid="52"/>
                                        </p:tgtEl>
                                        <p:attrNameLst>
                                          <p:attrName>ppt_x</p:attrName>
                                          <p:attrName>ppt_y</p:attrName>
                                        </p:attrNameLst>
                                      </p:cBhvr>
                                      <p:rCtr x="-8420" y="9097"/>
                                    </p:animMotion>
                                  </p:childTnLst>
                                </p:cTn>
                              </p:par>
                              <p:par>
                                <p:cTn id="61" presetID="42" presetClass="path" presetSubtype="0" accel="50000" decel="50000" fill="hold" grpId="0" nodeType="withEffect">
                                  <p:stCondLst>
                                    <p:cond delay="0"/>
                                  </p:stCondLst>
                                  <p:childTnLst>
                                    <p:animMotion origin="layout" path="M -1.38889E-6 3.33333E-6 L -0.35764 0.13194 " pathEditMode="relative" rAng="0" ptsTypes="AA">
                                      <p:cBhvr>
                                        <p:cTn id="62" dur="2000" fill="hold"/>
                                        <p:tgtEl>
                                          <p:spTgt spid="69"/>
                                        </p:tgtEl>
                                        <p:attrNameLst>
                                          <p:attrName>ppt_x</p:attrName>
                                          <p:attrName>ppt_y</p:attrName>
                                        </p:attrNameLst>
                                      </p:cBhvr>
                                      <p:rCtr x="-17882" y="6597"/>
                                    </p:animMotion>
                                  </p:childTnLst>
                                </p:cTn>
                              </p:par>
                            </p:childTnLst>
                          </p:cTn>
                        </p:par>
                        <p:par>
                          <p:cTn id="63" fill="hold">
                            <p:stCondLst>
                              <p:cond delay="2000"/>
                            </p:stCondLst>
                            <p:childTnLst>
                              <p:par>
                                <p:cTn id="64" presetID="10" presetClass="entr" presetSubtype="0" fill="hold" nodeType="afterEffect">
                                  <p:stCondLst>
                                    <p:cond delay="300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7" grpId="0"/>
      <p:bldP spid="18" grpId="0"/>
      <p:bldP spid="20" grpId="0"/>
      <p:bldP spid="27" grpId="0"/>
      <p:bldP spid="29" grpId="0"/>
      <p:bldP spid="30" grpId="0"/>
      <p:bldP spid="32" grpId="0"/>
      <p:bldP spid="36" grpId="0"/>
      <p:bldP spid="38" grpId="0"/>
      <p:bldP spid="39" grpId="0"/>
      <p:bldP spid="40" grpId="0"/>
      <p:bldP spid="42" grpId="0"/>
      <p:bldP spid="50" grpId="0"/>
      <p:bldP spid="51" grpId="0"/>
      <p:bldP spid="52" grpId="0"/>
      <p:bldP spid="53" grpId="0"/>
      <p:bldP spid="54" grpId="0"/>
      <p:bldP spid="56" grpId="0"/>
      <p:bldP spid="57" grpId="0"/>
      <p:bldP spid="60" grpId="0"/>
      <p:bldP spid="61" grpId="0"/>
      <p:bldP spid="62" grpId="0"/>
      <p:bldP spid="65" grpId="0"/>
      <p:bldP spid="69" grpId="0"/>
      <p:bldP spid="70" grpId="0"/>
    </p:bld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ARTICULATE_PROJECT_OPEN" val="0"/>
  <p:tag name="MMPROD_UIDATA" val="&lt;database version=&quot;11.0&quot;&gt;&lt;object type=&quot;1&quot; unique_id=&quot;10001&quot;&gt;&lt;object type=&quot;8&quot; unique_id=&quot;10002&quot;&gt;&lt;/object&gt;&lt;object type=&quot;2&quot; unique_id=&quot;10003&quot;&gt;&lt;object type=&quot;3&quot; unique_id=&quot;10005&quot;&gt;&lt;property id=&quot;20148&quot; value=&quot;5&quot;/&gt;&lt;property id=&quot;20300&quot; value=&quot;Slide 7&quot;/&gt;&lt;property id=&quot;20307&quot; value=&quot;306&quot;/&gt;&lt;/object&gt;&lt;object type=&quot;3&quot; unique_id=&quot;12480&quot;&gt;&lt;property id=&quot;20148&quot; value=&quot;5&quot;/&gt;&lt;property id=&quot;20300&quot; value=&quot;Slide 6 - &amp;quot;Intervention&amp;quot;&quot;/&gt;&lt;property id=&quot;20307&quot; value=&quot;379&quot;/&gt;&lt;/object&gt;&lt;object type=&quot;3&quot; unique_id=&quot;12485&quot;&gt;&lt;property id=&quot;20148&quot; value=&quot;5&quot;/&gt;&lt;property id=&quot;20300&quot; value=&quot;Slide 1 - &amp;quot;The X-Lab Project: Replacing the General Biology, Chemistry, and Physics Laboratories with a Single Cross-Disciplin&quot;/&gt;&lt;property id=&quot;20307&quot; value=&quot;399&quot;/&gt;&lt;/object&gt;&lt;object type=&quot;3&quot; unique_id=&quot;12490&quot;&gt;&lt;property id=&quot;20148&quot; value=&quot;5&quot;/&gt;&lt;property id=&quot;20300&quot; value=&quot;Slide 11 - &amp;quot;STEMapalooza 2011&amp;quot;&quot;/&gt;&lt;property id=&quot;20307&quot; value=&quot;387&quot;/&gt;&lt;/object&gt;&lt;object type=&quot;3&quot; unique_id=&quot;12491&quot;&gt;&lt;property id=&quot;20148&quot; value=&quot;5&quot;/&gt;&lt;property id=&quot;20300&quot; value=&quot;Slide 3 - &amp;quot;Why Do We Have Lab Courses?&amp;quot;&quot;/&gt;&lt;property id=&quot;20307&quot; value=&quot;388&quot;/&gt;&lt;/object&gt;&lt;object type=&quot;3&quot; unique_id=&quot;12493&quot;&gt;&lt;property id=&quot;20148&quot; value=&quot;5&quot;/&gt;&lt;property id=&quot;20300&quot; value=&quot;Slide 12 - &amp;quot;Essential Research Techniques&amp;quot;&quot;/&gt;&lt;property id=&quot;20307&quot; value=&quot;391&quot;/&gt;&lt;/object&gt;&lt;object type=&quot;3&quot; unique_id=&quot;12494&quot;&gt;&lt;property id=&quot;20148&quot; value=&quot;5&quot;/&gt;&lt;property id=&quot;20300&quot; value=&quot;Slide 13 - &amp;quot;X-Lab&amp;quot;&quot;/&gt;&lt;property id=&quot;20307&quot; value=&quot;392&quot;/&gt;&lt;/object&gt;&lt;object type=&quot;3&quot; unique_id=&quot;12495&quot;&gt;&lt;property id=&quot;20148&quot; value=&quot;5&quot;/&gt;&lt;property id=&quot;20300&quot; value=&quot;Slide 14 - &amp;quot;Cross-Disciplinary&amp;quot;&quot;/&gt;&lt;property id=&quot;20307&quot; value=&quot;403&quot;/&gt;&lt;/object&gt;&lt;object type=&quot;3&quot; unique_id=&quot;12496&quot;&gt;&lt;property id=&quot;20148&quot; value=&quot;5&quot;/&gt;&lt;property id=&quot;20300&quot; value=&quot;Slide 15 - &amp;quot;Acceptance and Integration&amp;quot;&quot;/&gt;&lt;property id=&quot;20307&quot; value=&quot;402&quot;/&gt;&lt;/object&gt;&lt;object type=&quot;3&quot; unique_id=&quot;12497&quot;&gt;&lt;property id=&quot;20148&quot; value=&quot;5&quot;/&gt;&lt;property id=&quot;20300&quot; value=&quot;Slide 16 - &amp;quot;Sustainable Funding Model&amp;quot;&quot;/&gt;&lt;property id=&quot;20307&quot; value=&quot;404&quot;/&gt;&lt;/object&gt;&lt;object type=&quot;3&quot; unique_id=&quot;12499&quot;&gt;&lt;property id=&quot;20148&quot; value=&quot;5&quot;/&gt;&lt;property id=&quot;20300&quot; value=&quot;Slide 17 - &amp;quot;Outcomes&amp;quot;&quot;/&gt;&lt;property id=&quot;20307&quot; value=&quot;397&quot;/&gt;&lt;/object&gt;&lt;object type=&quot;3&quot; unique_id=&quot;12501&quot;&gt;&lt;property id=&quot;20148&quot; value=&quot;5&quot;/&gt;&lt;property id=&quot;20300&quot; value=&quot;Slide 19 - &amp;quot;RISC Survey: Mastery&amp;quot;&quot;/&gt;&lt;property id=&quot;20307&quot; value=&quot;395&quot;/&gt;&lt;/object&gt;&lt;object type=&quot;3&quot; unique_id=&quot;13129&quot;&gt;&lt;property id=&quot;20148&quot; value=&quot;5&quot;/&gt;&lt;property id=&quot;20300&quot; value=&quot;Slide 18 - &amp;quot;RISC Survey: Learning Gains&amp;quot;&quot;/&gt;&lt;property id=&quot;20307&quot; value=&quot;406&quot;/&gt;&lt;/object&gt;&lt;object type=&quot;3&quot; unique_id=&quot;14036&quot;&gt;&lt;property id=&quot;20148&quot; value=&quot;5&quot;/&gt;&lt;property id=&quot;20300&quot; value=&quot;Slide 4 - &amp;quot;STEM Persistence&amp;quot;&quot;/&gt;&lt;property id=&quot;20307&quot; value=&quot;419&quot;/&gt;&lt;/object&gt;&lt;object type=&quot;3&quot; unique_id=&quot;14037&quot;&gt;&lt;property id=&quot;20148&quot; value=&quot;5&quot;/&gt;&lt;property id=&quot;20300&quot; value=&quot;Slide 5 - &amp;quot;STEM Persistence&amp;quot;&quot;/&gt;&lt;property id=&quot;20307&quot; value=&quot;420&quot;/&gt;&lt;/object&gt;&lt;object type=&quot;3&quot; unique_id=&quot;14039&quot;&gt;&lt;property id=&quot;20148&quot; value=&quot;5&quot;/&gt;&lt;property id=&quot;20300&quot; value=&quot;Slide 2 - &amp;quot;Why  Labs?&amp;quot;&quot;/&gt;&lt;property id=&quot;20307&quot; value=&quot;421&quot;/&gt;&lt;/object&gt;&lt;object type=&quot;3&quot; unique_id=&quot;14040&quot;&gt;&lt;property id=&quot;20148&quot; value=&quot;5&quot;/&gt;&lt;property id=&quot;20300&quot; value=&quot;Slide 8&quot;/&gt;&lt;property id=&quot;20307&quot; value=&quot;422&quot;/&gt;&lt;/object&gt;&lt;object type=&quot;3&quot; unique_id=&quot;14041&quot;&gt;&lt;property id=&quot;20148&quot; value=&quot;5&quot;/&gt;&lt;property id=&quot;20300&quot; value=&quot;Slide 9&quot;/&gt;&lt;property id=&quot;20307&quot; value=&quot;425&quot;/&gt;&lt;/object&gt;&lt;object type=&quot;3&quot; unique_id=&quot;14042&quot;&gt;&lt;property id=&quot;20148&quot; value=&quot;5&quot;/&gt;&lt;property id=&quot;20300&quot; value=&quot;Slide 10&quot;/&gt;&lt;property id=&quot;20307&quot; value=&quot;423&quot;/&gt;&lt;/object&gt;&lt;object type=&quot;3&quot; unique_id=&quot;14044&quot;&gt;&lt;property id=&quot;20148&quot; value=&quot;5&quot;/&gt;&lt;property id=&quot;20300&quot; value=&quot;Slide 20 - &amp;quot;Skills and Techniques&amp;quot;&quot;/&gt;&lt;property id=&quot;20307&quot; value=&quot;424&quot;/&gt;&lt;/object&gt;&lt;object type=&quot;3&quot; unique_id=&quot;14349&quot;&gt;&lt;property id=&quot;20148&quot; value=&quot;5&quot;/&gt;&lt;property id=&quot;20300&quot; value=&quot;Slide 21 - &amp;quot;X-Lab Summer Boot Camp&amp;quot;&quot;/&gt;&lt;property id=&quot;20307&quot; value=&quot;426&quot;/&gt;&lt;/object&gt;&lt;object type=&quot;3&quot; unique_id=&quot;14350&quot;&gt;&lt;property id=&quot;20148&quot; value=&quot;5&quot;/&gt;&lt;property id=&quot;20300&quot; value=&quot;Slide 22 - &amp;quot;Remote X-Lab Boot Camps&amp;quot;&quot;/&gt;&lt;property id=&quot;20307&quot; value=&quot;427&quot;/&gt;&lt;/object&gt;&lt;/object&gt;&lt;/object&gt;&lt;/database&gt;"/>
  <p:tag name="SECTOMILLISECCONVERTED"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5556</TotalTime>
  <Words>2118</Words>
  <Application>Microsoft Office PowerPoint</Application>
  <PresentationFormat>On-screen Show (4:3)</PresentationFormat>
  <Paragraphs>423</Paragraphs>
  <Slides>23</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Bookman Old Style</vt:lpstr>
      <vt:lpstr>Calibri</vt:lpstr>
      <vt:lpstr>Calibri Light</vt:lpstr>
      <vt:lpstr>msgothic</vt:lpstr>
      <vt:lpstr>Office Theme</vt:lpstr>
      <vt:lpstr>The X-Lab Project: Replacing the General Biology, Chemistry, and Physics Laboratories with a Single Cross-Disciplinary Course</vt:lpstr>
      <vt:lpstr>Why  Labs?</vt:lpstr>
      <vt:lpstr>Why Do We Have Lab Courses?</vt:lpstr>
      <vt:lpstr>STEM Persistence</vt:lpstr>
      <vt:lpstr>STEM Persistence</vt:lpstr>
      <vt:lpstr>Intervention</vt:lpstr>
      <vt:lpstr>PowerPoint Presentation</vt:lpstr>
      <vt:lpstr>PowerPoint Presentation</vt:lpstr>
      <vt:lpstr>PowerPoint Presentation</vt:lpstr>
      <vt:lpstr>PowerPoint Presentation</vt:lpstr>
      <vt:lpstr>STEMapalooza 2011</vt:lpstr>
      <vt:lpstr>Essential Research Techniques</vt:lpstr>
      <vt:lpstr>X-Lab</vt:lpstr>
      <vt:lpstr>Cross-Disciplinary</vt:lpstr>
      <vt:lpstr>Acceptance and Integration</vt:lpstr>
      <vt:lpstr>Sustainable Funding Model</vt:lpstr>
      <vt:lpstr>Outcomes</vt:lpstr>
      <vt:lpstr>RISC Survey: Learning Gains</vt:lpstr>
      <vt:lpstr>RISC Survey: Mastery</vt:lpstr>
      <vt:lpstr>Skills and Techniques</vt:lpstr>
      <vt:lpstr>X-Lab Summer Boot Camp</vt:lpstr>
      <vt:lpstr>Remote X-Lab Boot Camps</vt:lpstr>
      <vt:lpstr>PowerPoint Presentation</vt:lpstr>
    </vt:vector>
  </TitlesOfParts>
  <Company>University of Florida - College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tsadler</dc:creator>
  <cp:lastModifiedBy>Julian,David</cp:lastModifiedBy>
  <cp:revision>320</cp:revision>
  <cp:lastPrinted>2014-11-19T22:44:38Z</cp:lastPrinted>
  <dcterms:created xsi:type="dcterms:W3CDTF">2007-10-08T16:49:29Z</dcterms:created>
  <dcterms:modified xsi:type="dcterms:W3CDTF">2016-03-06T04:51:58Z</dcterms:modified>
</cp:coreProperties>
</file>